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0" r:id="rId1"/>
  </p:sldMasterIdLst>
  <p:notesMasterIdLst>
    <p:notesMasterId r:id="rId11"/>
  </p:notesMasterIdLst>
  <p:sldIdLst>
    <p:sldId id="256" r:id="rId2"/>
    <p:sldId id="257" r:id="rId3"/>
    <p:sldId id="258" r:id="rId4"/>
    <p:sldId id="259" r:id="rId5"/>
    <p:sldId id="260" r:id="rId6"/>
    <p:sldId id="261" r:id="rId7"/>
    <p:sldId id="262" r:id="rId8"/>
    <p:sldId id="263" r:id="rId9"/>
    <p:sldId id="264" r:id="rId10"/>
  </p:sldIdLst>
  <p:sldSz cx="6858000" cy="5143500"/>
  <p:notesSz cx="51435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88983" autoAdjust="0"/>
  </p:normalViewPr>
  <p:slideViewPr>
    <p:cSldViewPr snapToGrid="0" snapToObjects="1">
      <p:cViewPr>
        <p:scale>
          <a:sx n="100" d="100"/>
          <a:sy n="100" d="100"/>
        </p:scale>
        <p:origin x="1914" y="8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694676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tr-TR" sz="1200" b="0" i="0" kern="1200" dirty="0">
                <a:solidFill>
                  <a:schemeClr val="tx1"/>
                </a:solidFill>
                <a:effectLst/>
                <a:latin typeface="+mn-lt"/>
                <a:ea typeface="+mn-ea"/>
                <a:cs typeface="+mn-cs"/>
              </a:rPr>
              <a:t>Merhaba herkese!</a:t>
            </a:r>
          </a:p>
          <a:p>
            <a:pPr marL="0" marR="0" lvl="0" indent="0" algn="l" defTabSz="914400" rtl="0" eaLnBrk="1" fontAlgn="auto" latinLnBrk="0" hangingPunct="1">
              <a:lnSpc>
                <a:spcPct val="100000"/>
              </a:lnSpc>
              <a:spcBef>
                <a:spcPts val="0"/>
              </a:spcBef>
              <a:spcAft>
                <a:spcPts val="0"/>
              </a:spcAft>
              <a:buClrTx/>
              <a:buSzTx/>
              <a:buFontTx/>
              <a:buNone/>
              <a:tabLst/>
              <a:defRPr/>
            </a:pPr>
            <a:r>
              <a:rPr lang="tr-TR" sz="1200" b="0" i="0" kern="1200" dirty="0">
                <a:solidFill>
                  <a:schemeClr val="tx1"/>
                </a:solidFill>
                <a:effectLst/>
                <a:latin typeface="+mn-lt"/>
                <a:ea typeface="+mn-ea"/>
                <a:cs typeface="+mn-cs"/>
              </a:rPr>
              <a:t>Bugün sizlere, üzerinde büyük bir keyifle çalıştığım bir projeyi, Avion-CPU adlı işlemcimizin tasarım sürecini ve elde ettiğimiz sonuçları anlatacağım. Eğer bilgisayar mimarisine, donanım tasarımına veya Verilog gibi dillere meraklıysanız, doğru yerdesiniz!</a:t>
            </a:r>
            <a:endParaRPr lang="en-US" dirty="0"/>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tr-TR" sz="1200" b="0" i="0" kern="1200" dirty="0">
                <a:solidFill>
                  <a:schemeClr val="tx1"/>
                </a:solidFill>
                <a:effectLst/>
                <a:latin typeface="+mn-lt"/>
                <a:ea typeface="+mn-ea"/>
                <a:cs typeface="+mn-cs"/>
              </a:rPr>
              <a:t>Bu projenin temel amacı, basit bir işlemcinin RTL (Register Transfer Level) tasarımını Verilog donanım tanımlama dili kullanarak gerçekleştirmekti. Günümüz teknolojisinde işlemciler, akıllı telefonlarımızdan süper bilgisayarlara kadar her yerde karşımıza çıkıyor. Peki, bu karmaşık yapılar nasıl çalışıyor? İşte bu projede, bir işlemcinin kalbinde yer alan RAM, Kontrol Birimi ve Yazmaçların (Registerlar) nasıl bir uyum içinde çalıştığını ve makine dili kodlarını nasıl yürüttüğünü uygulamalı olarak gözlemledim.</a:t>
            </a:r>
          </a:p>
          <a:p>
            <a:pPr marL="0" marR="0" lvl="0" indent="0" algn="l" defTabSz="914400" rtl="0" eaLnBrk="1" fontAlgn="auto" latinLnBrk="0" hangingPunct="1">
              <a:lnSpc>
                <a:spcPct val="100000"/>
              </a:lnSpc>
              <a:spcBef>
                <a:spcPts val="0"/>
              </a:spcBef>
              <a:spcAft>
                <a:spcPts val="0"/>
              </a:spcAft>
              <a:buClrTx/>
              <a:buSzTx/>
              <a:buFontTx/>
              <a:buNone/>
              <a:tabLst/>
              <a:defRPr/>
            </a:pPr>
            <a:endParaRPr lang="tr-TR"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sz="1200" b="0" i="0" kern="1200" dirty="0">
                <a:solidFill>
                  <a:schemeClr val="tx1"/>
                </a:solidFill>
                <a:effectLst/>
                <a:latin typeface="+mn-lt"/>
                <a:ea typeface="+mn-ea"/>
                <a:cs typeface="+mn-cs"/>
              </a:rPr>
              <a:t>İşlemcimizin mimarisine baktığımızda, temel olarak Von Neumann mimarisini kullandığını görüyoruz. Bu mimari, veri ve komutların aynı bellek biriminde saklandığı, merkezi işlem birimi ve bellek arasında bir veri yolu bulunduğu bir yapıdır. Von Neumann mimarisi, modern bilgisayarların temelini oluşturmaktadır ve Avion-CPU'nun tasarımında da bu prensipleri takip ettik. Bu yapıda, Kontrol Birimi, Aritmetik Mantık Birimi (ALU) ve Yazmaçlar CPU içinde yer alırken, program ve veriler bellek biriminde saklanır.</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sz="1200" b="0" i="0" kern="1200" dirty="0">
                <a:solidFill>
                  <a:schemeClr val="tx1"/>
                </a:solidFill>
                <a:effectLst/>
                <a:latin typeface="+mn-lt"/>
                <a:ea typeface="+mn-ea"/>
                <a:cs typeface="+mn-cs"/>
              </a:rPr>
              <a:t>İşlemcimizin mimarisine baktığımızda, temel olarak iki ana bileşen görüyoruz: Merkezi İşlem Birimi (CPU) ve Blok RAM (BRAM). CPU, işlemcinin beyni; komutları yorumlayan ve yürüten kısım. BRAM ise, program kodlarımızı ve verilerimizi depoladığımız bellek birimi. Bu iki modül, birbirleriyle sürekli bir iletişim halindeler.</a:t>
            </a:r>
          </a:p>
          <a:p>
            <a:endParaRPr lang="tr-TR" sz="1200" b="0" i="0" kern="1200" dirty="0">
              <a:solidFill>
                <a:schemeClr val="tx1"/>
              </a:solidFill>
              <a:effectLst/>
              <a:latin typeface="+mn-lt"/>
              <a:ea typeface="+mn-ea"/>
              <a:cs typeface="+mn-cs"/>
            </a:endParaRPr>
          </a:p>
          <a:p>
            <a:r>
              <a:rPr lang="tr-TR" sz="1200" b="0" i="0" kern="1200" dirty="0">
                <a:solidFill>
                  <a:schemeClr val="tx1"/>
                </a:solidFill>
                <a:effectLst/>
                <a:latin typeface="+mn-lt"/>
                <a:ea typeface="+mn-ea"/>
                <a:cs typeface="+mn-cs"/>
              </a:rPr>
              <a:t>Diyagramda da gördüğünüz gibi, CPU ve BRAM arasında veri ve adres sinyalleriyle sıkı bir bağlantı var. Bu bağlantılar sayesinde, işlemcimiz bellekteki komutları okuyup işleyebiliyor ve gerektiğinde belleğe yeni veriler yazabiliyor.</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sz="1200" b="0" i="0" kern="1200" dirty="0">
                <a:solidFill>
                  <a:schemeClr val="tx1"/>
                </a:solidFill>
                <a:effectLst/>
                <a:latin typeface="+mn-lt"/>
                <a:ea typeface="+mn-ea"/>
                <a:cs typeface="+mn-cs"/>
              </a:rPr>
              <a:t>CPU modülü, işlemcinin beyni olup, makine dili komutlarını yorumlama ve yürütme sorumluluğunu taşır. Bu modül, Kontrol Birimi, Yazmaçlar (Registers) ve Aritmetik Mantık Birimi (ALU) gibi temel işlemci bileşenlerini içerir. CPU, harici bellekle (BRAM) veri alışverişi yapmak için belirli sinyalleri kullanır.</a:t>
            </a:r>
          </a:p>
          <a:p>
            <a:r>
              <a:rPr lang="tr-TR" sz="1200" b="0" i="0" kern="1200" dirty="0">
                <a:solidFill>
                  <a:schemeClr val="tx1"/>
                </a:solidFill>
                <a:effectLst/>
                <a:latin typeface="+mn-lt"/>
                <a:ea typeface="+mn-ea"/>
                <a:cs typeface="+mn-cs"/>
              </a:rPr>
              <a:t>Örneğin, CPU, MAR (Memory Address Register) sinyaliyle bellekteki belirli bir adresi seçerken, MDROut ile belleğe veri yazıyor ya da MDRIn ile bellekten veri okuyor. RAMWr sinyali ise yazma işlemini kontrol ediyor. Tüm bu işlemler, clk (saat) ve rst (sıfırlama) sinyalleriyle senkronize bir şekilde gerçekleşiyor.</a:t>
            </a: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sz="1200" b="0" i="0" kern="1200" dirty="0">
                <a:solidFill>
                  <a:schemeClr val="tx1"/>
                </a:solidFill>
                <a:effectLst/>
                <a:latin typeface="+mn-lt"/>
                <a:ea typeface="+mn-ea"/>
                <a:cs typeface="+mn-cs"/>
              </a:rPr>
              <a:t>BRAM modülü, işlemcinin program kodlarını ve verilerini depoladığı bellek birimidir. Bu projede, basit bir bellek yapısı olarak kullanılmıştır ve CPU ile çeşitli sinyaller aracılığıyla iletişim kurar.</a:t>
            </a:r>
          </a:p>
          <a:p>
            <a:r>
              <a:rPr lang="tr-TR" sz="1200" b="0" i="0" kern="1200" dirty="0">
                <a:solidFill>
                  <a:schemeClr val="tx1"/>
                </a:solidFill>
                <a:effectLst/>
                <a:latin typeface="+mn-lt"/>
                <a:ea typeface="+mn-ea"/>
                <a:cs typeface="+mn-cs"/>
              </a:rPr>
              <a:t>i_addr sinyali ile CPU'dan gelen 6-bitlik adres bilgisini alır, i_ram_data_in ile CPU'dan gelen 10-bitlik yazılacak veriyi alır. i_we sinyali, CPU'dan gelen yazma etkinleştirme sinyalidir ve o_ram_data_out sinyali ile bellekten okunan 10-bitlik veriyi CPU'ya gönderir.</a:t>
            </a:r>
          </a:p>
          <a:p>
            <a:r>
              <a:rPr lang="tr-TR" sz="1200" b="0" i="0" kern="1200" dirty="0">
                <a:solidFill>
                  <a:schemeClr val="tx1"/>
                </a:solidFill>
                <a:effectLst/>
                <a:latin typeface="+mn-lt"/>
                <a:ea typeface="+mn-ea"/>
                <a:cs typeface="+mn-cs"/>
              </a:rPr>
              <a:t>Bu sinyaller sayesinde, CPU ve BRAM arasında veri alışverişi sağlanır ve işlemci, bellekteki komutları okuyup işleyebilir, gerektiğinde belleğe yeni veriler yazabilir.</a:t>
            </a: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sz="1200" b="0" i="0" kern="1200" dirty="0">
                <a:solidFill>
                  <a:schemeClr val="tx1"/>
                </a:solidFill>
                <a:effectLst/>
                <a:latin typeface="+mn-lt"/>
                <a:ea typeface="+mn-ea"/>
                <a:cs typeface="+mn-cs"/>
              </a:rPr>
              <a:t>Bu tasarımı hayata geçirirken ve doğruluğunu test ederken çeşitli yazılım araçlarından faydalandık. Verilog kodlarımızı yazmak için bir geliştirme ortamı kullandık. En önemlisi ise, tasarladığımız işlemcinin fonksiyonel doğruluğunu test etmek için simülasyon yazılımlarını kullandık.</a:t>
            </a:r>
          </a:p>
          <a:p>
            <a:r>
              <a:rPr lang="tr-TR" sz="1200" b="0" i="0" kern="1200" dirty="0">
                <a:solidFill>
                  <a:schemeClr val="tx1"/>
                </a:solidFill>
                <a:effectLst/>
                <a:latin typeface="+mn-lt"/>
                <a:ea typeface="+mn-ea"/>
                <a:cs typeface="+mn-cs"/>
              </a:rPr>
              <a:t>Bu yazılımlar sayesinde, Verilog kodumuzu sanal bir ortamda çalıştırarak, işlemcimizin beklediğimiz gibi davranıp davranmadığını kontrol ettik. Dalga formlarını inceleyerek ve hata ayıklama yaparak tasarımımızdaki potansiyel sorunları erkenden tespit ettik.</a:t>
            </a:r>
          </a:p>
          <a:p>
            <a:r>
              <a:rPr lang="tr-TR" sz="1200" b="0" i="0" kern="1200" dirty="0">
                <a:solidFill>
                  <a:schemeClr val="tx1"/>
                </a:solidFill>
                <a:effectLst/>
                <a:latin typeface="+mn-lt"/>
                <a:ea typeface="+mn-ea"/>
                <a:cs typeface="+mn-cs"/>
              </a:rPr>
              <a:t>Projede, Avionchip firmasının simülasyon altyapısı kullanılmıştır. Bu altyapı, tasarımın doğrulanması ve test edilmesi için gerekli araçları sağlamıştır.</a:t>
            </a: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sz="1200" b="0" i="0" kern="1200" dirty="0">
                <a:solidFill>
                  <a:schemeClr val="tx1"/>
                </a:solidFill>
                <a:effectLst/>
                <a:latin typeface="+mn-lt"/>
                <a:ea typeface="+mn-ea"/>
                <a:cs typeface="+mn-cs"/>
              </a:rPr>
              <a:t>Peki, bu projenin sonunda neler başardık? Tasarladığımız Avion-CPU ile bellek işlemleri (yükleme ve depolama), aritmetik işlemler (toplama, çıkarma, çarpma), dallanma operasyonları (atlama, sıfırsa atlama) gibi temel komutları başarıyla destekledik. Ayrıca, no-operasyon ve durma gibi komutları da işlemcimize entegre ettik.</a:t>
            </a:r>
          </a:p>
          <a:p>
            <a:r>
              <a:rPr lang="tr-TR" sz="1200" b="0" i="0" kern="1200" dirty="0">
                <a:solidFill>
                  <a:schemeClr val="tx1"/>
                </a:solidFill>
                <a:effectLst/>
                <a:latin typeface="+mn-lt"/>
                <a:ea typeface="+mn-ea"/>
                <a:cs typeface="+mn-cs"/>
              </a:rPr>
              <a:t>Bu operasyonlar, bir işlemcinin temel işlevlerini yerine getirmesi için gerekli olan minimum komut setidir. Bu komutlar sayesinde, Avion-CPU basit programları çalıştırabilir ve temel hesaplamaları gerçekleştirebilir.</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sz="1200" b="0" i="0" kern="1200" dirty="0">
                <a:solidFill>
                  <a:schemeClr val="tx1"/>
                </a:solidFill>
                <a:effectLst/>
                <a:latin typeface="+mn-lt"/>
                <a:ea typeface="+mn-ea"/>
                <a:cs typeface="+mn-cs"/>
              </a:rPr>
              <a:t>Bu proje sayesinde, Verilog dilinin donanım tasarımındaki gücünü, durum diyagramlarının önemini, simülasyon araçlarının faydalarını ve test senaryolarıyla tasarım doğrulamanın nasıl yapıldığını uygulamalı olarak öğrendik. Tek kişilik bir ekip olarak, Avion-CPU'nun tüm tasarım, kodlama ve simülasyon süreçlerini başarıyla tamamladım.</a:t>
            </a:r>
          </a:p>
          <a:p>
            <a:r>
              <a:rPr lang="tr-TR" sz="1200" b="0" i="0" kern="1200" dirty="0">
                <a:solidFill>
                  <a:schemeClr val="tx1"/>
                </a:solidFill>
                <a:effectLst/>
                <a:latin typeface="+mn-lt"/>
                <a:ea typeface="+mn-ea"/>
                <a:cs typeface="+mn-cs"/>
              </a:rPr>
              <a:t>Kısacası, bu proje, basit bir işlemcinin tüm temel işlevlerini yerine getirebildiğini ve makine dili komutlarını başarıyla işleyebildiğini kanıtladı. Bilgisayar mimarisi ve donanım tasarımı alanında daha karmaşık projelere adım atmak için sağlam bir temel oluşturdu. Umarım bu sunum, projemiz hakkında size iyi bir fikir vermiştir. İzlediğiniz için teşekkür ederim!</a:t>
            </a: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14350" y="841772"/>
            <a:ext cx="5829300" cy="1790700"/>
          </a:xfrm>
        </p:spPr>
        <p:txBody>
          <a:bodyPr anchor="b"/>
          <a:lstStyle>
            <a:lvl1pPr algn="ctr">
              <a:defRPr sz="4500"/>
            </a:lvl1pPr>
          </a:lstStyle>
          <a:p>
            <a:r>
              <a:rPr lang="en-US"/>
              <a:t>Click to edit Master title style</a:t>
            </a:r>
            <a:endParaRPr lang="en-US" dirty="0"/>
          </a:p>
        </p:txBody>
      </p:sp>
      <p:sp>
        <p:nvSpPr>
          <p:cNvPr id="3" name="Subtitle 2"/>
          <p:cNvSpPr>
            <a:spLocks noGrp="1"/>
          </p:cNvSpPr>
          <p:nvPr>
            <p:ph type="subTitle" idx="1"/>
          </p:nvPr>
        </p:nvSpPr>
        <p:spPr>
          <a:xfrm>
            <a:off x="857250" y="2701528"/>
            <a:ext cx="51435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6/22/2025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889529784"/>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6/22/2025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85905709"/>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07758" y="273846"/>
            <a:ext cx="1478756" cy="4358879"/>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471489" y="273846"/>
            <a:ext cx="4350544"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6/22/2025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475581292"/>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DEFAUL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66919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6/22/2025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215661272"/>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67917" y="1282307"/>
            <a:ext cx="5915025" cy="2139553"/>
          </a:xfrm>
        </p:spPr>
        <p:txBody>
          <a:bodyPr anchor="b"/>
          <a:lstStyle>
            <a:lvl1pPr>
              <a:defRPr sz="4500"/>
            </a:lvl1pPr>
          </a:lstStyle>
          <a:p>
            <a:r>
              <a:rPr lang="en-US"/>
              <a:t>Click to edit Master title style</a:t>
            </a:r>
            <a:endParaRPr lang="en-US" dirty="0"/>
          </a:p>
        </p:txBody>
      </p:sp>
      <p:sp>
        <p:nvSpPr>
          <p:cNvPr id="3" name="Text Placeholder 2"/>
          <p:cNvSpPr>
            <a:spLocks noGrp="1"/>
          </p:cNvSpPr>
          <p:nvPr>
            <p:ph type="body" idx="1"/>
          </p:nvPr>
        </p:nvSpPr>
        <p:spPr>
          <a:xfrm>
            <a:off x="467917" y="3442099"/>
            <a:ext cx="5915025" cy="1125140"/>
          </a:xfrm>
        </p:spPr>
        <p:txBody>
          <a:bodyPr/>
          <a:lstStyle>
            <a:lvl1pPr marL="0" indent="0">
              <a:buNone/>
              <a:defRPr sz="18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6/22/2025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198485931"/>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471488" y="1369219"/>
            <a:ext cx="291465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3471863" y="1369219"/>
            <a:ext cx="291465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dirty="0"/>
              <a:t>6/22/2025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61683700"/>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72382" y="273845"/>
            <a:ext cx="5915025" cy="994172"/>
          </a:xfrm>
        </p:spPr>
        <p:txBody>
          <a:bodyPr/>
          <a:lstStyle/>
          <a:p>
            <a:r>
              <a:rPr lang="en-US"/>
              <a:t>Click to edit Master title style</a:t>
            </a:r>
            <a:endParaRPr lang="en-US" dirty="0"/>
          </a:p>
        </p:txBody>
      </p:sp>
      <p:sp>
        <p:nvSpPr>
          <p:cNvPr id="3" name="Text Placeholder 2"/>
          <p:cNvSpPr>
            <a:spLocks noGrp="1"/>
          </p:cNvSpPr>
          <p:nvPr>
            <p:ph type="body" idx="1"/>
          </p:nvPr>
        </p:nvSpPr>
        <p:spPr>
          <a:xfrm>
            <a:off x="472381" y="1260872"/>
            <a:ext cx="2901255"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72381" y="1878807"/>
            <a:ext cx="2901255"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3471864" y="1260872"/>
            <a:ext cx="2915543"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3471864" y="1878807"/>
            <a:ext cx="2915543"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dirty="0"/>
              <a:t>6/22/2025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743440333"/>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dirty="0"/>
              <a:t>6/22/2025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371317412"/>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6/22/2025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777569352"/>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381" y="342900"/>
            <a:ext cx="2211884" cy="1200150"/>
          </a:xfrm>
        </p:spPr>
        <p:txBody>
          <a:bodyPr anchor="b"/>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2915544" y="740572"/>
            <a:ext cx="3471863"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72381" y="1543052"/>
            <a:ext cx="2211884"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6/22/2025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340280620"/>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381" y="342900"/>
            <a:ext cx="2211884" cy="1200150"/>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2915544" y="740572"/>
            <a:ext cx="3471863"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472381" y="1543052"/>
            <a:ext cx="2211884"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6/22/2025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216532899"/>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1488" y="273845"/>
            <a:ext cx="5915025" cy="99417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71488" y="1369219"/>
            <a:ext cx="5915025"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71488" y="4767264"/>
            <a:ext cx="154305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C764DE79-268F-4C1A-8933-263129D2AF90}" type="datetimeFigureOut">
              <a:rPr lang="en-US" dirty="0"/>
              <a:t>6/22/2025</a:t>
            </a:fld>
            <a:endParaRPr lang="en-US" dirty="0"/>
          </a:p>
        </p:txBody>
      </p:sp>
      <p:sp>
        <p:nvSpPr>
          <p:cNvPr id="5" name="Footer Placeholder 4"/>
          <p:cNvSpPr>
            <a:spLocks noGrp="1"/>
          </p:cNvSpPr>
          <p:nvPr>
            <p:ph type="ftr" sz="quarter" idx="3"/>
          </p:nvPr>
        </p:nvSpPr>
        <p:spPr>
          <a:xfrm>
            <a:off x="2271713" y="4767264"/>
            <a:ext cx="2314575"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4843463" y="4767264"/>
            <a:ext cx="154305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48F63A3B-78C7-47BE-AE5E-E10140E04643}" type="slidenum">
              <a:rPr lang="en-US" dirty="0"/>
              <a:t>‹#›</a:t>
            </a:fld>
            <a:endParaRPr lang="en-US" dirty="0"/>
          </a:p>
        </p:txBody>
      </p:sp>
    </p:spTree>
    <p:extLst>
      <p:ext uri="{BB962C8B-B14F-4D97-AF65-F5344CB8AC3E}">
        <p14:creationId xmlns:p14="http://schemas.microsoft.com/office/powerpoint/2010/main" val="2538435245"/>
      </p:ext>
    </p:extLst>
  </p:cSld>
  <p:clrMap bg1="lt1" tx1="dk1" bg2="lt2" tx2="dk2" accent1="accent1" accent2="accent2" accent3="accent3" accent4="accent4" accent5="accent5" accent6="accent6" hlink="hlink" folHlink="folHlink"/>
  <p:sldLayoutIdLst>
    <p:sldLayoutId id="2147483651"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 id="2147483660" r:id="rId10"/>
    <p:sldLayoutId id="2147483661" r:id="rId11"/>
    <p:sldLayoutId id="2147483662" r:id="rId12"/>
  </p:sldLayoutIdLst>
  <p:hf sldNum="0"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openxmlformats.org/officeDocument/2006/relationships/image" Target="../media/image7.emf"/></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12.xml"/><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1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showMasterSp="0">
  <p:cSld name="Slide 1">
    <p:bg>
      <p:bgPr>
        <a:solidFill>
          <a:schemeClr val="tx2"/>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6858000" cy="5143500"/>
          </a:xfrm>
          <a:prstGeom prst="rect">
            <a:avLst/>
          </a:prstGeom>
        </p:spPr>
      </p:pic>
      <p:sp>
        <p:nvSpPr>
          <p:cNvPr id="3" name="Text 0"/>
          <p:cNvSpPr/>
          <p:nvPr/>
        </p:nvSpPr>
        <p:spPr>
          <a:xfrm>
            <a:off x="1732067" y="912726"/>
            <a:ext cx="3447459" cy="467692"/>
          </a:xfrm>
          <a:prstGeom prst="rect">
            <a:avLst/>
          </a:prstGeom>
          <a:noFill/>
          <a:ln/>
        </p:spPr>
        <p:txBody>
          <a:bodyPr wrap="square" lIns="0" tIns="0" rIns="0" bIns="0" rtlCol="0" anchor="ctr">
            <a:spAutoFit/>
          </a:bodyPr>
          <a:lstStyle/>
          <a:p>
            <a:pPr algn="ctr"/>
            <a:r>
              <a:rPr lang="en-US" sz="3039" b="1" dirty="0">
                <a:solidFill>
                  <a:srgbClr val="0056B3"/>
                </a:solidFill>
                <a:latin typeface="Arial" pitchFamily="34" charset="0"/>
                <a:ea typeface="Arial" pitchFamily="34" charset="-122"/>
                <a:cs typeface="Arial" pitchFamily="34" charset="-120"/>
              </a:rPr>
              <a:t>Avion-CPU Projesi</a:t>
            </a:r>
            <a:endParaRPr lang="en-US" sz="3039" dirty="0"/>
          </a:p>
        </p:txBody>
      </p:sp>
      <p:sp>
        <p:nvSpPr>
          <p:cNvPr id="4" name="Text 1"/>
          <p:cNvSpPr/>
          <p:nvPr/>
        </p:nvSpPr>
        <p:spPr>
          <a:xfrm>
            <a:off x="1871007" y="1624399"/>
            <a:ext cx="3169544" cy="233782"/>
          </a:xfrm>
          <a:prstGeom prst="rect">
            <a:avLst/>
          </a:prstGeom>
          <a:noFill/>
          <a:ln/>
        </p:spPr>
        <p:txBody>
          <a:bodyPr wrap="square" lIns="0" tIns="0" rIns="0" bIns="0" rtlCol="0" anchor="ctr">
            <a:spAutoFit/>
          </a:bodyPr>
          <a:lstStyle/>
          <a:p>
            <a:pPr algn="ctr"/>
            <a:r>
              <a:rPr lang="en-US" sz="1519" dirty="0">
                <a:solidFill>
                  <a:srgbClr val="007BFF"/>
                </a:solidFill>
                <a:latin typeface="Arial" pitchFamily="34" charset="0"/>
                <a:ea typeface="Arial" pitchFamily="34" charset="-122"/>
                <a:cs typeface="Arial" pitchFamily="34" charset="-120"/>
              </a:rPr>
              <a:t>RTL Tasarımı ve Verilog Uygulaması</a:t>
            </a:r>
            <a:endParaRPr lang="en-US" sz="1519" dirty="0"/>
          </a:p>
        </p:txBody>
      </p:sp>
      <p:pic>
        <p:nvPicPr>
          <p:cNvPr id="5" name="Image 1" descr="preencoded.png"/>
          <p:cNvPicPr>
            <a:picLocks noChangeAspect="1"/>
          </p:cNvPicPr>
          <p:nvPr/>
        </p:nvPicPr>
        <p:blipFill>
          <a:blip r:embed="rId4"/>
          <a:stretch>
            <a:fillRect/>
          </a:stretch>
        </p:blipFill>
        <p:spPr>
          <a:xfrm>
            <a:off x="2357445" y="2293151"/>
            <a:ext cx="2143125" cy="1221581"/>
          </a:xfrm>
          <a:prstGeom prst="rect">
            <a:avLst/>
          </a:prstGeom>
        </p:spPr>
      </p:pic>
      <p:sp>
        <p:nvSpPr>
          <p:cNvPr id="6" name="Text 2"/>
          <p:cNvSpPr/>
          <p:nvPr/>
        </p:nvSpPr>
        <p:spPr>
          <a:xfrm>
            <a:off x="3201703" y="4047586"/>
            <a:ext cx="508152" cy="155877"/>
          </a:xfrm>
          <a:prstGeom prst="rect">
            <a:avLst/>
          </a:prstGeom>
          <a:noFill/>
          <a:ln/>
        </p:spPr>
        <p:txBody>
          <a:bodyPr wrap="none" lIns="0" tIns="0" rIns="0" bIns="0" rtlCol="0" anchor="ctr">
            <a:spAutoFit/>
          </a:bodyPr>
          <a:lstStyle/>
          <a:p>
            <a:pPr algn="ctr"/>
            <a:r>
              <a:rPr lang="en-US" sz="1013" dirty="0">
                <a:solidFill>
                  <a:srgbClr val="495057"/>
                </a:solidFill>
                <a:latin typeface="Arial" pitchFamily="34" charset="0"/>
                <a:ea typeface="Arial" pitchFamily="34" charset="-122"/>
                <a:cs typeface="Arial" pitchFamily="34" charset="-120"/>
              </a:rPr>
              <a:t>Anıl İzgü</a:t>
            </a:r>
            <a:endParaRPr lang="en-US" sz="1013" dirty="0"/>
          </a:p>
        </p:txBody>
      </p:sp>
      <p:sp>
        <p:nvSpPr>
          <p:cNvPr id="7" name="Text 3"/>
          <p:cNvSpPr/>
          <p:nvPr/>
        </p:nvSpPr>
        <p:spPr>
          <a:xfrm>
            <a:off x="3036904" y="4274884"/>
            <a:ext cx="799899" cy="129907"/>
          </a:xfrm>
          <a:prstGeom prst="rect">
            <a:avLst/>
          </a:prstGeom>
          <a:noFill/>
          <a:ln/>
        </p:spPr>
        <p:txBody>
          <a:bodyPr wrap="none" lIns="0" tIns="0" rIns="0" bIns="0" rtlCol="0" anchor="ctr">
            <a:spAutoFit/>
          </a:bodyPr>
          <a:lstStyle/>
          <a:p>
            <a:r>
              <a:rPr lang="en-US" sz="844" dirty="0">
                <a:solidFill>
                  <a:srgbClr val="4B5563"/>
                </a:solidFill>
                <a:latin typeface="Arial" pitchFamily="34" charset="0"/>
                <a:ea typeface="Arial" pitchFamily="34" charset="-122"/>
                <a:cs typeface="Arial" pitchFamily="34" charset="-120"/>
              </a:rPr>
              <a:t>İstanbul, Türkiye</a:t>
            </a:r>
            <a:endParaRPr lang="en-US" sz="844" dirty="0"/>
          </a:p>
        </p:txBody>
      </p:sp>
      <p:sp>
        <p:nvSpPr>
          <p:cNvPr id="8" name="Text 4"/>
          <p:cNvSpPr/>
          <p:nvPr/>
        </p:nvSpPr>
        <p:spPr>
          <a:xfrm>
            <a:off x="2889166" y="4424900"/>
            <a:ext cx="1133261" cy="129907"/>
          </a:xfrm>
          <a:prstGeom prst="rect">
            <a:avLst/>
          </a:prstGeom>
          <a:noFill/>
          <a:ln/>
        </p:spPr>
        <p:txBody>
          <a:bodyPr wrap="square" lIns="0" tIns="0" rIns="0" bIns="0" rtlCol="0" anchor="ctr">
            <a:spAutoFit/>
          </a:bodyPr>
          <a:lstStyle/>
          <a:p>
            <a:r>
              <a:rPr lang="en-US" sz="844" dirty="0">
                <a:solidFill>
                  <a:srgbClr val="4B5563"/>
                </a:solidFill>
                <a:latin typeface="Arial" pitchFamily="34" charset="0"/>
                <a:ea typeface="Arial" pitchFamily="34" charset="-122"/>
                <a:cs typeface="Arial" pitchFamily="34" charset="-120"/>
              </a:rPr>
              <a:t>anilizgu@marun.edu.tr</a:t>
            </a:r>
            <a:endParaRPr lang="en-US" sz="844"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solidFill>
          <a:schemeClr val="tx2"/>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6858000" cy="5143500"/>
          </a:xfrm>
          <a:prstGeom prst="rect">
            <a:avLst/>
          </a:prstGeom>
        </p:spPr>
      </p:pic>
      <p:sp>
        <p:nvSpPr>
          <p:cNvPr id="3" name="Text 0"/>
          <p:cNvSpPr/>
          <p:nvPr/>
        </p:nvSpPr>
        <p:spPr>
          <a:xfrm>
            <a:off x="214315" y="267884"/>
            <a:ext cx="6482955" cy="233782"/>
          </a:xfrm>
          <a:prstGeom prst="rect">
            <a:avLst/>
          </a:prstGeom>
          <a:noFill/>
          <a:ln/>
        </p:spPr>
        <p:txBody>
          <a:bodyPr wrap="square" lIns="0" tIns="0" rIns="0" bIns="0" rtlCol="0" anchor="ctr">
            <a:spAutoFit/>
          </a:bodyPr>
          <a:lstStyle/>
          <a:p>
            <a:pPr algn="ctr"/>
            <a:r>
              <a:rPr lang="en-US" sz="1519" b="1" dirty="0">
                <a:solidFill>
                  <a:srgbClr val="0056B3"/>
                </a:solidFill>
                <a:latin typeface="Arial" pitchFamily="34" charset="0"/>
                <a:ea typeface="Arial" pitchFamily="34" charset="-122"/>
                <a:cs typeface="Arial" pitchFamily="34" charset="-120"/>
              </a:rPr>
              <a:t>Giriş</a:t>
            </a:r>
            <a:endParaRPr lang="en-US" sz="1519" dirty="0"/>
          </a:p>
        </p:txBody>
      </p:sp>
      <p:sp>
        <p:nvSpPr>
          <p:cNvPr id="4" name="Text 1"/>
          <p:cNvSpPr/>
          <p:nvPr/>
        </p:nvSpPr>
        <p:spPr>
          <a:xfrm>
            <a:off x="152707" y="809751"/>
            <a:ext cx="3250890" cy="311752"/>
          </a:xfrm>
          <a:prstGeom prst="rect">
            <a:avLst/>
          </a:prstGeom>
          <a:noFill/>
          <a:ln/>
        </p:spPr>
        <p:txBody>
          <a:bodyPr wrap="none" lIns="0" tIns="0" rIns="0" bIns="0" rtlCol="0" anchor="ctr">
            <a:spAutoFit/>
          </a:bodyPr>
          <a:lstStyle/>
          <a:p>
            <a:r>
              <a:rPr lang="en-US" sz="1013" dirty="0">
                <a:solidFill>
                  <a:srgbClr val="495057"/>
                </a:solidFill>
                <a:latin typeface="Arial" pitchFamily="34" charset="0"/>
                <a:ea typeface="Arial" pitchFamily="34" charset="-122"/>
                <a:cs typeface="Arial" pitchFamily="34" charset="-120"/>
              </a:rPr>
              <a:t>Bu </a:t>
            </a:r>
            <a:r>
              <a:rPr lang="en-US" sz="1013" dirty="0" err="1">
                <a:solidFill>
                  <a:srgbClr val="495057"/>
                </a:solidFill>
                <a:latin typeface="Arial" pitchFamily="34" charset="0"/>
                <a:ea typeface="Arial" pitchFamily="34" charset="-122"/>
                <a:cs typeface="Arial" pitchFamily="34" charset="-120"/>
              </a:rPr>
              <a:t>proje</a:t>
            </a:r>
            <a:r>
              <a:rPr lang="tr-TR" sz="1013" dirty="0">
                <a:solidFill>
                  <a:srgbClr val="495057"/>
                </a:solidFill>
                <a:latin typeface="Arial" pitchFamily="34" charset="0"/>
                <a:ea typeface="Arial" pitchFamily="34" charset="-122"/>
                <a:cs typeface="Arial" pitchFamily="34" charset="-120"/>
              </a:rPr>
              <a:t> </a:t>
            </a:r>
            <a:r>
              <a:rPr lang="en-US" sz="1013" b="1" dirty="0">
                <a:solidFill>
                  <a:srgbClr val="0070C0"/>
                </a:solidFill>
                <a:latin typeface="Arial" pitchFamily="34" charset="0"/>
                <a:cs typeface="Arial" pitchFamily="34" charset="-120"/>
              </a:rPr>
              <a:t>Avion-CPU</a:t>
            </a:r>
            <a:r>
              <a:rPr lang="en-US" sz="1013" dirty="0">
                <a:solidFill>
                  <a:srgbClr val="495057"/>
                </a:solidFill>
                <a:latin typeface="Arial" pitchFamily="34" charset="0"/>
                <a:ea typeface="Arial" pitchFamily="34" charset="-122"/>
                <a:cs typeface="Arial" pitchFamily="34" charset="-120"/>
              </a:rPr>
              <a:t>, </a:t>
            </a:r>
            <a:r>
              <a:rPr lang="en-US" sz="1013" dirty="0" err="1">
                <a:solidFill>
                  <a:srgbClr val="495057"/>
                </a:solidFill>
                <a:latin typeface="Arial" pitchFamily="34" charset="0"/>
                <a:ea typeface="Arial" pitchFamily="34" charset="-122"/>
                <a:cs typeface="Arial" pitchFamily="34" charset="-120"/>
              </a:rPr>
              <a:t>adlı</a:t>
            </a:r>
            <a:r>
              <a:rPr lang="en-US" sz="1013" dirty="0">
                <a:solidFill>
                  <a:srgbClr val="495057"/>
                </a:solidFill>
                <a:latin typeface="Arial" pitchFamily="34" charset="0"/>
                <a:ea typeface="Arial" pitchFamily="34" charset="-122"/>
                <a:cs typeface="Arial" pitchFamily="34" charset="-120"/>
              </a:rPr>
              <a:t> </a:t>
            </a:r>
            <a:r>
              <a:rPr lang="en-US" sz="1013" dirty="0" err="1">
                <a:solidFill>
                  <a:srgbClr val="495057"/>
                </a:solidFill>
                <a:latin typeface="Arial" pitchFamily="34" charset="0"/>
                <a:ea typeface="Arial" pitchFamily="34" charset="-122"/>
                <a:cs typeface="Arial" pitchFamily="34" charset="-120"/>
              </a:rPr>
              <a:t>bir</a:t>
            </a:r>
            <a:r>
              <a:rPr lang="en-US" sz="1013" dirty="0">
                <a:solidFill>
                  <a:srgbClr val="495057"/>
                </a:solidFill>
                <a:latin typeface="Arial" pitchFamily="34" charset="0"/>
                <a:ea typeface="Arial" pitchFamily="34" charset="-122"/>
                <a:cs typeface="Arial" pitchFamily="34" charset="-120"/>
              </a:rPr>
              <a:t> </a:t>
            </a:r>
            <a:r>
              <a:rPr lang="en-US" sz="1013" dirty="0" err="1">
                <a:solidFill>
                  <a:srgbClr val="495057"/>
                </a:solidFill>
                <a:latin typeface="Arial" pitchFamily="34" charset="0"/>
                <a:ea typeface="Arial" pitchFamily="34" charset="-122"/>
                <a:cs typeface="Arial" pitchFamily="34" charset="-120"/>
              </a:rPr>
              <a:t>işlemcinin</a:t>
            </a:r>
            <a:r>
              <a:rPr lang="en-US" sz="1013" dirty="0">
                <a:solidFill>
                  <a:srgbClr val="495057"/>
                </a:solidFill>
                <a:latin typeface="Arial" pitchFamily="34" charset="0"/>
                <a:ea typeface="Arial" pitchFamily="34" charset="-122"/>
                <a:cs typeface="Arial" pitchFamily="34" charset="-120"/>
              </a:rPr>
              <a:t> RTL </a:t>
            </a:r>
            <a:r>
              <a:rPr lang="en-US" sz="1013" dirty="0" err="1">
                <a:solidFill>
                  <a:srgbClr val="495057"/>
                </a:solidFill>
                <a:latin typeface="Arial" pitchFamily="34" charset="0"/>
                <a:ea typeface="Arial" pitchFamily="34" charset="-122"/>
                <a:cs typeface="Arial" pitchFamily="34" charset="-120"/>
              </a:rPr>
              <a:t>tasarımını</a:t>
            </a:r>
            <a:endParaRPr lang="tr-TR" sz="1013" dirty="0">
              <a:solidFill>
                <a:srgbClr val="495057"/>
              </a:solidFill>
              <a:latin typeface="Arial" pitchFamily="34" charset="0"/>
              <a:ea typeface="Arial" pitchFamily="34" charset="-122"/>
              <a:cs typeface="Arial" pitchFamily="34" charset="-120"/>
            </a:endParaRPr>
          </a:p>
          <a:p>
            <a:r>
              <a:rPr lang="tr-TR" sz="1013" b="1" dirty="0">
                <a:solidFill>
                  <a:srgbClr val="0070C0"/>
                </a:solidFill>
                <a:latin typeface="Arial" pitchFamily="34" charset="0"/>
                <a:cs typeface="Arial" pitchFamily="34" charset="-120"/>
              </a:rPr>
              <a:t>Verilog</a:t>
            </a:r>
            <a:r>
              <a:rPr lang="tr-TR" sz="1013" dirty="0">
                <a:solidFill>
                  <a:srgbClr val="495057"/>
                </a:solidFill>
                <a:latin typeface="Arial" pitchFamily="34" charset="0"/>
                <a:ea typeface="Arial" pitchFamily="34" charset="-122"/>
                <a:cs typeface="Arial" pitchFamily="34" charset="-120"/>
              </a:rPr>
              <a:t> </a:t>
            </a:r>
            <a:r>
              <a:rPr lang="en-US" sz="1013" dirty="0" err="1">
                <a:solidFill>
                  <a:srgbClr val="495057"/>
                </a:solidFill>
                <a:latin typeface="Arial" pitchFamily="34" charset="0"/>
                <a:ea typeface="Arial" pitchFamily="34" charset="-122"/>
                <a:cs typeface="Arial" pitchFamily="34" charset="-120"/>
              </a:rPr>
              <a:t>dili</a:t>
            </a:r>
            <a:r>
              <a:rPr lang="en-US" sz="1013" dirty="0">
                <a:solidFill>
                  <a:srgbClr val="495057"/>
                </a:solidFill>
                <a:latin typeface="Arial" pitchFamily="34" charset="0"/>
                <a:ea typeface="Arial" pitchFamily="34" charset="-122"/>
                <a:cs typeface="Arial" pitchFamily="34" charset="-120"/>
              </a:rPr>
              <a:t> </a:t>
            </a:r>
            <a:r>
              <a:rPr lang="en-US" sz="1013" dirty="0" err="1">
                <a:solidFill>
                  <a:srgbClr val="495057"/>
                </a:solidFill>
                <a:latin typeface="Arial" pitchFamily="34" charset="0"/>
                <a:ea typeface="Arial" pitchFamily="34" charset="-122"/>
                <a:cs typeface="Arial" pitchFamily="34" charset="-120"/>
              </a:rPr>
              <a:t>kullanarak</a:t>
            </a:r>
            <a:r>
              <a:rPr lang="en-US" sz="1013" dirty="0">
                <a:solidFill>
                  <a:srgbClr val="495057"/>
                </a:solidFill>
                <a:latin typeface="Arial" pitchFamily="34" charset="0"/>
                <a:ea typeface="Arial" pitchFamily="34" charset="-122"/>
                <a:cs typeface="Arial" pitchFamily="34" charset="-120"/>
              </a:rPr>
              <a:t> </a:t>
            </a:r>
            <a:r>
              <a:rPr lang="en-US" sz="1013" dirty="0" err="1">
                <a:solidFill>
                  <a:srgbClr val="495057"/>
                </a:solidFill>
                <a:latin typeface="Arial" pitchFamily="34" charset="0"/>
                <a:ea typeface="Arial" pitchFamily="34" charset="-122"/>
                <a:cs typeface="Arial" pitchFamily="34" charset="-120"/>
              </a:rPr>
              <a:t>gerçekleştirmeyi</a:t>
            </a:r>
            <a:r>
              <a:rPr lang="en-US" sz="1013" dirty="0">
                <a:solidFill>
                  <a:srgbClr val="495057"/>
                </a:solidFill>
                <a:latin typeface="Arial" pitchFamily="34" charset="0"/>
                <a:ea typeface="Arial" pitchFamily="34" charset="-122"/>
                <a:cs typeface="Arial" pitchFamily="34" charset="-120"/>
              </a:rPr>
              <a:t> </a:t>
            </a:r>
            <a:r>
              <a:rPr lang="en-US" sz="1013" dirty="0" err="1">
                <a:solidFill>
                  <a:srgbClr val="495057"/>
                </a:solidFill>
                <a:latin typeface="Arial" pitchFamily="34" charset="0"/>
                <a:ea typeface="Arial" pitchFamily="34" charset="-122"/>
                <a:cs typeface="Arial" pitchFamily="34" charset="-120"/>
              </a:rPr>
              <a:t>amaçlamaktadır</a:t>
            </a:r>
            <a:r>
              <a:rPr lang="en-US" sz="1013" dirty="0">
                <a:solidFill>
                  <a:srgbClr val="495057"/>
                </a:solidFill>
                <a:latin typeface="Arial" pitchFamily="34" charset="0"/>
                <a:ea typeface="Arial" pitchFamily="34" charset="-122"/>
                <a:cs typeface="Arial" pitchFamily="34" charset="-120"/>
              </a:rPr>
              <a:t>.</a:t>
            </a:r>
            <a:endParaRPr lang="en-US" sz="1013" dirty="0"/>
          </a:p>
        </p:txBody>
      </p:sp>
      <p:sp>
        <p:nvSpPr>
          <p:cNvPr id="5" name="Text 2"/>
          <p:cNvSpPr/>
          <p:nvPr/>
        </p:nvSpPr>
        <p:spPr>
          <a:xfrm>
            <a:off x="764710" y="1331845"/>
            <a:ext cx="65" cy="155877"/>
          </a:xfrm>
          <a:prstGeom prst="rect">
            <a:avLst/>
          </a:prstGeom>
          <a:noFill/>
          <a:ln/>
        </p:spPr>
        <p:txBody>
          <a:bodyPr wrap="none" lIns="0" tIns="0" rIns="0" bIns="0" rtlCol="0" anchor="ctr">
            <a:spAutoFit/>
          </a:bodyPr>
          <a:lstStyle/>
          <a:p>
            <a:endParaRPr lang="en-US" sz="1013" dirty="0"/>
          </a:p>
        </p:txBody>
      </p:sp>
      <p:sp>
        <p:nvSpPr>
          <p:cNvPr id="6" name="Text 3"/>
          <p:cNvSpPr/>
          <p:nvPr/>
        </p:nvSpPr>
        <p:spPr>
          <a:xfrm>
            <a:off x="1423448" y="1338090"/>
            <a:ext cx="2869193" cy="155877"/>
          </a:xfrm>
          <a:prstGeom prst="rect">
            <a:avLst/>
          </a:prstGeom>
          <a:noFill/>
          <a:ln/>
        </p:spPr>
        <p:txBody>
          <a:bodyPr wrap="square" lIns="0" tIns="0" rIns="0" bIns="0" rtlCol="0" anchor="ctr">
            <a:spAutoFit/>
          </a:bodyPr>
          <a:lstStyle/>
          <a:p>
            <a:endParaRPr lang="en-US" sz="1013" dirty="0"/>
          </a:p>
        </p:txBody>
      </p:sp>
      <p:sp>
        <p:nvSpPr>
          <p:cNvPr id="8" name="Text 5"/>
          <p:cNvSpPr/>
          <p:nvPr/>
        </p:nvSpPr>
        <p:spPr>
          <a:xfrm>
            <a:off x="142878" y="1640442"/>
            <a:ext cx="3526419" cy="155877"/>
          </a:xfrm>
          <a:prstGeom prst="rect">
            <a:avLst/>
          </a:prstGeom>
          <a:noFill/>
          <a:ln/>
        </p:spPr>
        <p:txBody>
          <a:bodyPr wrap="square" lIns="0" tIns="0" rIns="0" bIns="0" rtlCol="0" anchor="ctr">
            <a:spAutoFit/>
          </a:bodyPr>
          <a:lstStyle/>
          <a:p>
            <a:endParaRPr lang="en-US" sz="1013" dirty="0"/>
          </a:p>
        </p:txBody>
      </p:sp>
      <p:sp>
        <p:nvSpPr>
          <p:cNvPr id="9" name="Text 6"/>
          <p:cNvSpPr/>
          <p:nvPr/>
        </p:nvSpPr>
        <p:spPr>
          <a:xfrm>
            <a:off x="214313" y="2035162"/>
            <a:ext cx="3096816" cy="155877"/>
          </a:xfrm>
          <a:prstGeom prst="rect">
            <a:avLst/>
          </a:prstGeom>
          <a:noFill/>
          <a:ln/>
        </p:spPr>
        <p:txBody>
          <a:bodyPr wrap="square" lIns="0" tIns="0" rIns="0" bIns="0" rtlCol="0" anchor="ctr">
            <a:spAutoFit/>
          </a:bodyPr>
          <a:lstStyle/>
          <a:p>
            <a:r>
              <a:rPr lang="en-US" sz="1013" dirty="0">
                <a:solidFill>
                  <a:srgbClr val="495057"/>
                </a:solidFill>
                <a:latin typeface="Arial" pitchFamily="34" charset="0"/>
                <a:ea typeface="Arial" pitchFamily="34" charset="-122"/>
                <a:cs typeface="Arial" pitchFamily="34" charset="-120"/>
              </a:rPr>
              <a:t>Projenin temel hedefleri:</a:t>
            </a:r>
            <a:endParaRPr lang="en-US" sz="1013" dirty="0"/>
          </a:p>
        </p:txBody>
      </p:sp>
      <p:sp>
        <p:nvSpPr>
          <p:cNvPr id="10" name="Text 7"/>
          <p:cNvSpPr/>
          <p:nvPr/>
        </p:nvSpPr>
        <p:spPr>
          <a:xfrm>
            <a:off x="385766" y="2326619"/>
            <a:ext cx="2925367" cy="155877"/>
          </a:xfrm>
          <a:prstGeom prst="rect">
            <a:avLst/>
          </a:prstGeom>
          <a:noFill/>
          <a:ln/>
        </p:spPr>
        <p:txBody>
          <a:bodyPr wrap="square" lIns="0" tIns="0" rIns="0" bIns="0" rtlCol="0" anchor="ctr">
            <a:spAutoFit/>
          </a:bodyPr>
          <a:lstStyle/>
          <a:p>
            <a:r>
              <a:rPr lang="en-US" sz="1013" dirty="0">
                <a:solidFill>
                  <a:srgbClr val="495057"/>
                </a:solidFill>
                <a:latin typeface="Arial" pitchFamily="34" charset="0"/>
                <a:ea typeface="Arial" pitchFamily="34" charset="-122"/>
                <a:cs typeface="Arial" pitchFamily="34" charset="-120"/>
              </a:rPr>
              <a:t>İşlemcinin temel bileşenlerinin entegrasyonu</a:t>
            </a:r>
            <a:endParaRPr lang="en-US" sz="1013" dirty="0"/>
          </a:p>
        </p:txBody>
      </p:sp>
      <p:sp>
        <p:nvSpPr>
          <p:cNvPr id="11" name="Text 8"/>
          <p:cNvSpPr/>
          <p:nvPr/>
        </p:nvSpPr>
        <p:spPr>
          <a:xfrm>
            <a:off x="385766" y="2557270"/>
            <a:ext cx="2925367" cy="311752"/>
          </a:xfrm>
          <a:prstGeom prst="rect">
            <a:avLst/>
          </a:prstGeom>
          <a:noFill/>
          <a:ln/>
        </p:spPr>
        <p:txBody>
          <a:bodyPr wrap="square" lIns="0" tIns="0" rIns="0" bIns="0" rtlCol="0" anchor="ctr">
            <a:spAutoFit/>
          </a:bodyPr>
          <a:lstStyle/>
          <a:p>
            <a:r>
              <a:rPr lang="en-US" sz="1013" dirty="0">
                <a:solidFill>
                  <a:srgbClr val="495057"/>
                </a:solidFill>
                <a:latin typeface="Arial" pitchFamily="34" charset="0"/>
                <a:ea typeface="Arial" pitchFamily="34" charset="-122"/>
                <a:cs typeface="Arial" pitchFamily="34" charset="-120"/>
              </a:rPr>
              <a:t>RAM, Kontrol Birimi ve Yazmaçların çalışma prensiplerini anlama</a:t>
            </a:r>
            <a:endParaRPr lang="en-US" sz="1013" dirty="0"/>
          </a:p>
        </p:txBody>
      </p:sp>
      <p:sp>
        <p:nvSpPr>
          <p:cNvPr id="12" name="Text 9"/>
          <p:cNvSpPr/>
          <p:nvPr/>
        </p:nvSpPr>
        <p:spPr>
          <a:xfrm>
            <a:off x="385766" y="2943815"/>
            <a:ext cx="2925367" cy="155877"/>
          </a:xfrm>
          <a:prstGeom prst="rect">
            <a:avLst/>
          </a:prstGeom>
          <a:noFill/>
          <a:ln/>
        </p:spPr>
        <p:txBody>
          <a:bodyPr wrap="square" lIns="0" tIns="0" rIns="0" bIns="0" rtlCol="0" anchor="ctr">
            <a:spAutoFit/>
          </a:bodyPr>
          <a:lstStyle/>
          <a:p>
            <a:r>
              <a:rPr lang="en-US" sz="1013" dirty="0">
                <a:solidFill>
                  <a:srgbClr val="495057"/>
                </a:solidFill>
                <a:latin typeface="Arial" pitchFamily="34" charset="0"/>
                <a:ea typeface="Arial" pitchFamily="34" charset="-122"/>
                <a:cs typeface="Arial" pitchFamily="34" charset="-120"/>
              </a:rPr>
              <a:t>Makine dili kod parçacıklarının yürütülmesi</a:t>
            </a:r>
            <a:endParaRPr lang="en-US" sz="1013" dirty="0"/>
          </a:p>
        </p:txBody>
      </p:sp>
      <p:sp>
        <p:nvSpPr>
          <p:cNvPr id="13" name="Text 10"/>
          <p:cNvSpPr/>
          <p:nvPr/>
        </p:nvSpPr>
        <p:spPr>
          <a:xfrm>
            <a:off x="385766" y="3174464"/>
            <a:ext cx="2925367" cy="311752"/>
          </a:xfrm>
          <a:prstGeom prst="rect">
            <a:avLst/>
          </a:prstGeom>
          <a:noFill/>
          <a:ln/>
        </p:spPr>
        <p:txBody>
          <a:bodyPr wrap="square" lIns="0" tIns="0" rIns="0" bIns="0" rtlCol="0" anchor="ctr">
            <a:spAutoFit/>
          </a:bodyPr>
          <a:lstStyle/>
          <a:p>
            <a:r>
              <a:rPr lang="en-US" sz="1013" dirty="0">
                <a:solidFill>
                  <a:srgbClr val="495057"/>
                </a:solidFill>
                <a:latin typeface="Arial" pitchFamily="34" charset="0"/>
                <a:ea typeface="Arial" pitchFamily="34" charset="-122"/>
                <a:cs typeface="Arial" pitchFamily="34" charset="-120"/>
              </a:rPr>
              <a:t>Donanım ve yazılım arasındaki ilişkiyi pratik olarak deneyimleme</a:t>
            </a:r>
            <a:endParaRPr lang="en-US" sz="1013" dirty="0"/>
          </a:p>
        </p:txBody>
      </p:sp>
      <p:sp>
        <p:nvSpPr>
          <p:cNvPr id="14" name="Text 11"/>
          <p:cNvSpPr/>
          <p:nvPr/>
        </p:nvSpPr>
        <p:spPr>
          <a:xfrm>
            <a:off x="214313" y="3696588"/>
            <a:ext cx="3096816" cy="467629"/>
          </a:xfrm>
          <a:prstGeom prst="rect">
            <a:avLst/>
          </a:prstGeom>
          <a:noFill/>
          <a:ln/>
        </p:spPr>
        <p:txBody>
          <a:bodyPr wrap="square" lIns="0" tIns="0" rIns="0" bIns="0" rtlCol="0" anchor="ctr">
            <a:spAutoFit/>
          </a:bodyPr>
          <a:lstStyle/>
          <a:p>
            <a:r>
              <a:rPr lang="en-US" sz="1013" dirty="0">
                <a:solidFill>
                  <a:srgbClr val="495057"/>
                </a:solidFill>
                <a:latin typeface="Arial" pitchFamily="34" charset="0"/>
                <a:ea typeface="Arial" pitchFamily="34" charset="-122"/>
                <a:cs typeface="Arial" pitchFamily="34" charset="-120"/>
              </a:rPr>
              <a:t>Proje, bilgisayar mimarisi ve donanım tasarımı alanında temel prensipleri anlamak için pratik bir deneyim sunmaktadır.</a:t>
            </a:r>
            <a:endParaRPr lang="en-US" sz="1013" dirty="0"/>
          </a:p>
        </p:txBody>
      </p:sp>
      <p:pic>
        <p:nvPicPr>
          <p:cNvPr id="15" name="Image 1" descr="preencoded.png"/>
          <p:cNvPicPr>
            <a:picLocks noChangeAspect="1"/>
          </p:cNvPicPr>
          <p:nvPr/>
        </p:nvPicPr>
        <p:blipFill>
          <a:blip r:embed="rId4"/>
          <a:stretch>
            <a:fillRect/>
          </a:stretch>
        </p:blipFill>
        <p:spPr>
          <a:xfrm>
            <a:off x="3964784" y="1648870"/>
            <a:ext cx="2678907" cy="1406427"/>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solidFill>
          <a:schemeClr val="tx2"/>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6858000" cy="5143500"/>
          </a:xfrm>
          <a:prstGeom prst="rect">
            <a:avLst/>
          </a:prstGeom>
        </p:spPr>
      </p:pic>
      <p:sp>
        <p:nvSpPr>
          <p:cNvPr id="3" name="Text 0"/>
          <p:cNvSpPr/>
          <p:nvPr/>
        </p:nvSpPr>
        <p:spPr>
          <a:xfrm>
            <a:off x="214315" y="885020"/>
            <a:ext cx="6482955" cy="233782"/>
          </a:xfrm>
          <a:prstGeom prst="rect">
            <a:avLst/>
          </a:prstGeom>
          <a:noFill/>
          <a:ln/>
        </p:spPr>
        <p:txBody>
          <a:bodyPr wrap="square" lIns="0" tIns="0" rIns="0" bIns="0" rtlCol="0" anchor="ctr">
            <a:spAutoFit/>
          </a:bodyPr>
          <a:lstStyle/>
          <a:p>
            <a:pPr algn="ctr"/>
            <a:r>
              <a:rPr lang="en-US" sz="1519" b="1" dirty="0">
                <a:solidFill>
                  <a:srgbClr val="0056B3"/>
                </a:solidFill>
                <a:latin typeface="Arial" pitchFamily="34" charset="0"/>
                <a:ea typeface="Arial" pitchFamily="34" charset="-122"/>
                <a:cs typeface="Arial" pitchFamily="34" charset="-120"/>
              </a:rPr>
              <a:t>Von Neumann Mimarisi</a:t>
            </a:r>
            <a:endParaRPr lang="en-US" sz="1519" dirty="0"/>
          </a:p>
        </p:txBody>
      </p:sp>
      <p:sp>
        <p:nvSpPr>
          <p:cNvPr id="4" name="Text 1"/>
          <p:cNvSpPr/>
          <p:nvPr/>
        </p:nvSpPr>
        <p:spPr>
          <a:xfrm>
            <a:off x="214319" y="1331845"/>
            <a:ext cx="1258835" cy="155877"/>
          </a:xfrm>
          <a:prstGeom prst="rect">
            <a:avLst/>
          </a:prstGeom>
          <a:noFill/>
          <a:ln/>
        </p:spPr>
        <p:txBody>
          <a:bodyPr wrap="square" lIns="0" tIns="0" rIns="0" bIns="0" rtlCol="0" anchor="ctr">
            <a:spAutoFit/>
          </a:bodyPr>
          <a:lstStyle/>
          <a:p>
            <a:r>
              <a:rPr lang="en-US" sz="1013" dirty="0">
                <a:solidFill>
                  <a:srgbClr val="495057"/>
                </a:solidFill>
                <a:latin typeface="Arial" pitchFamily="34" charset="0"/>
                <a:ea typeface="Arial" pitchFamily="34" charset="-122"/>
                <a:cs typeface="Arial" pitchFamily="34" charset="-120"/>
              </a:rPr>
              <a:t>Avion-CPU tasarımı,</a:t>
            </a:r>
            <a:endParaRPr lang="en-US" sz="1013" dirty="0"/>
          </a:p>
        </p:txBody>
      </p:sp>
      <p:sp>
        <p:nvSpPr>
          <p:cNvPr id="5" name="Text 2"/>
          <p:cNvSpPr/>
          <p:nvPr/>
        </p:nvSpPr>
        <p:spPr>
          <a:xfrm>
            <a:off x="1419573" y="1331845"/>
            <a:ext cx="1473127" cy="155877"/>
          </a:xfrm>
          <a:prstGeom prst="rect">
            <a:avLst/>
          </a:prstGeom>
          <a:noFill/>
          <a:ln/>
        </p:spPr>
        <p:txBody>
          <a:bodyPr wrap="square" lIns="0" tIns="0" rIns="0" bIns="0" rtlCol="0" anchor="ctr">
            <a:spAutoFit/>
          </a:bodyPr>
          <a:lstStyle/>
          <a:p>
            <a:r>
              <a:rPr lang="en-US" sz="1013" b="1" dirty="0">
                <a:solidFill>
                  <a:srgbClr val="007BFF"/>
                </a:solidFill>
                <a:latin typeface="Arial" pitchFamily="34" charset="0"/>
                <a:ea typeface="Arial" pitchFamily="34" charset="-122"/>
                <a:cs typeface="Arial" pitchFamily="34" charset="-120"/>
              </a:rPr>
              <a:t>Von Neumann mimarisi</a:t>
            </a:r>
            <a:endParaRPr lang="en-US" sz="1013" dirty="0"/>
          </a:p>
        </p:txBody>
      </p:sp>
      <p:sp>
        <p:nvSpPr>
          <p:cNvPr id="6" name="Text 3"/>
          <p:cNvSpPr/>
          <p:nvPr/>
        </p:nvSpPr>
        <p:spPr>
          <a:xfrm>
            <a:off x="214320" y="1434710"/>
            <a:ext cx="3028545" cy="155877"/>
          </a:xfrm>
          <a:prstGeom prst="rect">
            <a:avLst/>
          </a:prstGeom>
          <a:noFill/>
          <a:ln/>
        </p:spPr>
        <p:txBody>
          <a:bodyPr wrap="square" lIns="0" tIns="0" rIns="0" bIns="0" rtlCol="0" anchor="ctr">
            <a:spAutoFit/>
          </a:bodyPr>
          <a:lstStyle/>
          <a:p>
            <a:r>
              <a:rPr lang="en-US" sz="1013" dirty="0">
                <a:solidFill>
                  <a:srgbClr val="495057"/>
                </a:solidFill>
                <a:latin typeface="Arial" pitchFamily="34" charset="0"/>
                <a:ea typeface="Arial" pitchFamily="34" charset="-122"/>
                <a:cs typeface="Arial" pitchFamily="34" charset="-120"/>
              </a:rPr>
              <a:t>temel alınarak geliştirilmiştir.</a:t>
            </a:r>
            <a:endParaRPr lang="en-US" sz="1013" dirty="0"/>
          </a:p>
        </p:txBody>
      </p:sp>
      <p:sp>
        <p:nvSpPr>
          <p:cNvPr id="7" name="Shape 4"/>
          <p:cNvSpPr/>
          <p:nvPr/>
        </p:nvSpPr>
        <p:spPr>
          <a:xfrm>
            <a:off x="214316" y="1804495"/>
            <a:ext cx="3043239" cy="1600856"/>
          </a:xfrm>
          <a:prstGeom prst="rect">
            <a:avLst/>
          </a:prstGeom>
          <a:solidFill>
            <a:srgbClr val="007BFF">
              <a:alpha val="10000"/>
            </a:srgbClr>
          </a:solidFill>
          <a:ln/>
        </p:spPr>
        <p:txBody>
          <a:bodyPr/>
          <a:lstStyle/>
          <a:p>
            <a:endParaRPr lang="tr-TR" sz="1351"/>
          </a:p>
        </p:txBody>
      </p:sp>
      <p:sp>
        <p:nvSpPr>
          <p:cNvPr id="8" name="Shape 5"/>
          <p:cNvSpPr/>
          <p:nvPr/>
        </p:nvSpPr>
        <p:spPr>
          <a:xfrm>
            <a:off x="214321" y="1804495"/>
            <a:ext cx="21431" cy="1600856"/>
          </a:xfrm>
          <a:prstGeom prst="rect">
            <a:avLst/>
          </a:prstGeom>
          <a:solidFill>
            <a:srgbClr val="007BFF"/>
          </a:solidFill>
          <a:ln/>
        </p:spPr>
        <p:txBody>
          <a:bodyPr/>
          <a:lstStyle/>
          <a:p>
            <a:endParaRPr lang="tr-TR" sz="1351"/>
          </a:p>
        </p:txBody>
      </p:sp>
      <p:sp>
        <p:nvSpPr>
          <p:cNvPr id="9" name="Text 6"/>
          <p:cNvSpPr/>
          <p:nvPr/>
        </p:nvSpPr>
        <p:spPr>
          <a:xfrm>
            <a:off x="294688" y="1909798"/>
            <a:ext cx="2936081" cy="155877"/>
          </a:xfrm>
          <a:prstGeom prst="rect">
            <a:avLst/>
          </a:prstGeom>
          <a:noFill/>
          <a:ln/>
        </p:spPr>
        <p:txBody>
          <a:bodyPr wrap="square" lIns="0" tIns="0" rIns="0" bIns="0" rtlCol="0" anchor="ctr">
            <a:spAutoFit/>
          </a:bodyPr>
          <a:lstStyle/>
          <a:p>
            <a:r>
              <a:rPr lang="en-US" sz="1013" b="1" dirty="0">
                <a:solidFill>
                  <a:srgbClr val="007BFF"/>
                </a:solidFill>
                <a:latin typeface="Arial" pitchFamily="34" charset="0"/>
                <a:ea typeface="Arial" pitchFamily="34" charset="-122"/>
                <a:cs typeface="Arial" pitchFamily="34" charset="-120"/>
              </a:rPr>
              <a:t>Temel Özellikler:</a:t>
            </a:r>
            <a:endParaRPr lang="en-US" sz="1013" dirty="0"/>
          </a:p>
        </p:txBody>
      </p:sp>
      <p:sp>
        <p:nvSpPr>
          <p:cNvPr id="10" name="Text 7"/>
          <p:cNvSpPr/>
          <p:nvPr/>
        </p:nvSpPr>
        <p:spPr>
          <a:xfrm>
            <a:off x="466137" y="2115531"/>
            <a:ext cx="2764631" cy="155877"/>
          </a:xfrm>
          <a:prstGeom prst="rect">
            <a:avLst/>
          </a:prstGeom>
          <a:noFill/>
          <a:ln/>
        </p:spPr>
        <p:txBody>
          <a:bodyPr wrap="square" lIns="0" tIns="0" rIns="0" bIns="0" rtlCol="0" anchor="ctr">
            <a:spAutoFit/>
          </a:bodyPr>
          <a:lstStyle/>
          <a:p>
            <a:r>
              <a:rPr lang="en-US" sz="1013" dirty="0">
                <a:solidFill>
                  <a:srgbClr val="495057"/>
                </a:solidFill>
                <a:latin typeface="Arial" pitchFamily="34" charset="0"/>
                <a:ea typeface="Arial" pitchFamily="34" charset="-122"/>
                <a:cs typeface="Arial" pitchFamily="34" charset="-120"/>
              </a:rPr>
              <a:t>Veri ve komutlar aynı bellek biriminde saklanır</a:t>
            </a:r>
            <a:endParaRPr lang="en-US" sz="1013" dirty="0"/>
          </a:p>
        </p:txBody>
      </p:sp>
      <p:sp>
        <p:nvSpPr>
          <p:cNvPr id="11" name="Text 8"/>
          <p:cNvSpPr/>
          <p:nvPr/>
        </p:nvSpPr>
        <p:spPr>
          <a:xfrm>
            <a:off x="466137" y="2321262"/>
            <a:ext cx="2764631" cy="155877"/>
          </a:xfrm>
          <a:prstGeom prst="rect">
            <a:avLst/>
          </a:prstGeom>
          <a:noFill/>
          <a:ln/>
        </p:spPr>
        <p:txBody>
          <a:bodyPr wrap="square" lIns="0" tIns="0" rIns="0" bIns="0" rtlCol="0" anchor="ctr">
            <a:spAutoFit/>
          </a:bodyPr>
          <a:lstStyle/>
          <a:p>
            <a:r>
              <a:rPr lang="en-US" sz="1013" dirty="0">
                <a:solidFill>
                  <a:srgbClr val="495057"/>
                </a:solidFill>
                <a:latin typeface="Arial" pitchFamily="34" charset="0"/>
                <a:ea typeface="Arial" pitchFamily="34" charset="-122"/>
                <a:cs typeface="Arial" pitchFamily="34" charset="-120"/>
              </a:rPr>
              <a:t>Sıralı komut yürütme yapısı</a:t>
            </a:r>
            <a:endParaRPr lang="en-US" sz="1013" dirty="0"/>
          </a:p>
        </p:txBody>
      </p:sp>
      <p:sp>
        <p:nvSpPr>
          <p:cNvPr id="12" name="Text 9"/>
          <p:cNvSpPr/>
          <p:nvPr/>
        </p:nvSpPr>
        <p:spPr>
          <a:xfrm>
            <a:off x="466137" y="2551912"/>
            <a:ext cx="2764631" cy="311752"/>
          </a:xfrm>
          <a:prstGeom prst="rect">
            <a:avLst/>
          </a:prstGeom>
          <a:noFill/>
          <a:ln/>
        </p:spPr>
        <p:txBody>
          <a:bodyPr wrap="square" lIns="0" tIns="0" rIns="0" bIns="0" rtlCol="0" anchor="ctr">
            <a:spAutoFit/>
          </a:bodyPr>
          <a:lstStyle/>
          <a:p>
            <a:r>
              <a:rPr lang="en-US" sz="1013" dirty="0">
                <a:solidFill>
                  <a:srgbClr val="495057"/>
                </a:solidFill>
                <a:latin typeface="Arial" pitchFamily="34" charset="0"/>
                <a:ea typeface="Arial" pitchFamily="34" charset="-122"/>
                <a:cs typeface="Arial" pitchFamily="34" charset="-120"/>
              </a:rPr>
              <a:t>Merkezi İşlem Birimi (CPU) ve Bellek arasında veri yolu</a:t>
            </a:r>
            <a:endParaRPr lang="en-US" sz="1013" dirty="0"/>
          </a:p>
        </p:txBody>
      </p:sp>
      <p:sp>
        <p:nvSpPr>
          <p:cNvPr id="13" name="Text 10"/>
          <p:cNvSpPr/>
          <p:nvPr/>
        </p:nvSpPr>
        <p:spPr>
          <a:xfrm>
            <a:off x="466137" y="2963376"/>
            <a:ext cx="2764631" cy="311752"/>
          </a:xfrm>
          <a:prstGeom prst="rect">
            <a:avLst/>
          </a:prstGeom>
          <a:noFill/>
          <a:ln/>
        </p:spPr>
        <p:txBody>
          <a:bodyPr wrap="square" lIns="0" tIns="0" rIns="0" bIns="0" rtlCol="0" anchor="ctr">
            <a:spAutoFit/>
          </a:bodyPr>
          <a:lstStyle/>
          <a:p>
            <a:r>
              <a:rPr lang="en-US" sz="1013" dirty="0">
                <a:solidFill>
                  <a:srgbClr val="495057"/>
                </a:solidFill>
                <a:latin typeface="Arial" pitchFamily="34" charset="0"/>
                <a:ea typeface="Arial" pitchFamily="34" charset="-122"/>
                <a:cs typeface="Arial" pitchFamily="34" charset="-120"/>
              </a:rPr>
              <a:t>Kontrol Birimi, ALU ve Yazmaçlar CPU içinde yer alır</a:t>
            </a:r>
            <a:endParaRPr lang="en-US" sz="1013" dirty="0"/>
          </a:p>
        </p:txBody>
      </p:sp>
      <p:sp>
        <p:nvSpPr>
          <p:cNvPr id="14" name="Text 11"/>
          <p:cNvSpPr/>
          <p:nvPr/>
        </p:nvSpPr>
        <p:spPr>
          <a:xfrm>
            <a:off x="214313" y="3565865"/>
            <a:ext cx="3096816" cy="467629"/>
          </a:xfrm>
          <a:prstGeom prst="rect">
            <a:avLst/>
          </a:prstGeom>
          <a:noFill/>
          <a:ln/>
        </p:spPr>
        <p:txBody>
          <a:bodyPr wrap="square" lIns="0" tIns="0" rIns="0" bIns="0" rtlCol="0" anchor="ctr">
            <a:spAutoFit/>
          </a:bodyPr>
          <a:lstStyle/>
          <a:p>
            <a:r>
              <a:rPr lang="en-US" sz="1013" dirty="0">
                <a:solidFill>
                  <a:srgbClr val="495057"/>
                </a:solidFill>
                <a:latin typeface="Arial" pitchFamily="34" charset="0"/>
                <a:ea typeface="Arial" pitchFamily="34" charset="-122"/>
                <a:cs typeface="Arial" pitchFamily="34" charset="-120"/>
              </a:rPr>
              <a:t>Bu mimari, modern bilgisayarların temelini oluşturmakta ve Avion-CPU'nun tasarım prensiplerini belirlemektedir.</a:t>
            </a:r>
            <a:endParaRPr lang="en-US" sz="1013" dirty="0"/>
          </a:p>
        </p:txBody>
      </p:sp>
      <p:pic>
        <p:nvPicPr>
          <p:cNvPr id="15" name="Image 1" descr="preencoded.png"/>
          <p:cNvPicPr>
            <a:picLocks noChangeAspect="1"/>
          </p:cNvPicPr>
          <p:nvPr/>
        </p:nvPicPr>
        <p:blipFill>
          <a:blip r:embed="rId4"/>
          <a:stretch>
            <a:fillRect/>
          </a:stretch>
        </p:blipFill>
        <p:spPr>
          <a:xfrm>
            <a:off x="3472833" y="1414463"/>
            <a:ext cx="3127037" cy="2143104"/>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solidFill>
          <a:schemeClr val="tx2">
            <a:alpha val="56000"/>
          </a:schemeClr>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6858000" cy="5193813"/>
          </a:xfrm>
          <a:prstGeom prst="rect">
            <a:avLst/>
          </a:prstGeom>
        </p:spPr>
      </p:pic>
      <p:sp>
        <p:nvSpPr>
          <p:cNvPr id="3" name="Text 0"/>
          <p:cNvSpPr/>
          <p:nvPr/>
        </p:nvSpPr>
        <p:spPr>
          <a:xfrm>
            <a:off x="256589" y="233556"/>
            <a:ext cx="6482955" cy="233782"/>
          </a:xfrm>
          <a:prstGeom prst="rect">
            <a:avLst/>
          </a:prstGeom>
          <a:noFill/>
          <a:ln/>
        </p:spPr>
        <p:txBody>
          <a:bodyPr wrap="square" lIns="0" tIns="0" rIns="0" bIns="0" rtlCol="0" anchor="ctr">
            <a:spAutoFit/>
          </a:bodyPr>
          <a:lstStyle/>
          <a:p>
            <a:pPr algn="ctr"/>
            <a:r>
              <a:rPr lang="en-US" sz="1519" b="1" dirty="0">
                <a:solidFill>
                  <a:srgbClr val="0056B3"/>
                </a:solidFill>
                <a:latin typeface="Arial" pitchFamily="34" charset="0"/>
                <a:ea typeface="Arial" pitchFamily="34" charset="-122"/>
                <a:cs typeface="Arial" pitchFamily="34" charset="-120"/>
              </a:rPr>
              <a:t>Sistem Mimarisi</a:t>
            </a:r>
            <a:endParaRPr lang="en-US" sz="1519" dirty="0"/>
          </a:p>
        </p:txBody>
      </p:sp>
      <p:sp>
        <p:nvSpPr>
          <p:cNvPr id="4" name="Text 1"/>
          <p:cNvSpPr/>
          <p:nvPr/>
        </p:nvSpPr>
        <p:spPr>
          <a:xfrm>
            <a:off x="256588" y="738197"/>
            <a:ext cx="6482955" cy="155877"/>
          </a:xfrm>
          <a:prstGeom prst="rect">
            <a:avLst/>
          </a:prstGeom>
          <a:noFill/>
          <a:ln/>
        </p:spPr>
        <p:txBody>
          <a:bodyPr wrap="square" lIns="0" tIns="0" rIns="0" bIns="0" rtlCol="0" anchor="ctr">
            <a:spAutoFit/>
          </a:bodyPr>
          <a:lstStyle/>
          <a:p>
            <a:pPr algn="ctr"/>
            <a:r>
              <a:rPr lang="en-US" sz="1013" dirty="0">
                <a:solidFill>
                  <a:srgbClr val="495057"/>
                </a:solidFill>
                <a:latin typeface="Arial" pitchFamily="34" charset="0"/>
                <a:ea typeface="Arial" pitchFamily="34" charset="-122"/>
                <a:cs typeface="Arial" pitchFamily="34" charset="-120"/>
              </a:rPr>
              <a:t>Avion-CPU projesi, iki ana bileşenden oluşmaktadır:</a:t>
            </a:r>
            <a:endParaRPr lang="en-US" sz="1013" dirty="0"/>
          </a:p>
        </p:txBody>
      </p:sp>
      <p:sp>
        <p:nvSpPr>
          <p:cNvPr id="5" name="Shape 2"/>
          <p:cNvSpPr/>
          <p:nvPr/>
        </p:nvSpPr>
        <p:spPr>
          <a:xfrm>
            <a:off x="1203372" y="1164933"/>
            <a:ext cx="2143125" cy="983661"/>
          </a:xfrm>
          <a:prstGeom prst="rect">
            <a:avLst/>
          </a:prstGeom>
          <a:solidFill>
            <a:srgbClr val="007BFF">
              <a:alpha val="10000"/>
            </a:srgbClr>
          </a:solidFill>
          <a:ln/>
        </p:spPr>
        <p:txBody>
          <a:bodyPr/>
          <a:lstStyle/>
          <a:p>
            <a:endParaRPr lang="tr-TR" sz="1351"/>
          </a:p>
        </p:txBody>
      </p:sp>
      <p:sp>
        <p:nvSpPr>
          <p:cNvPr id="6" name="Shape 3"/>
          <p:cNvSpPr/>
          <p:nvPr/>
        </p:nvSpPr>
        <p:spPr>
          <a:xfrm>
            <a:off x="1203373" y="1164933"/>
            <a:ext cx="21431" cy="983661"/>
          </a:xfrm>
          <a:prstGeom prst="rect">
            <a:avLst/>
          </a:prstGeom>
          <a:solidFill>
            <a:srgbClr val="007BFF"/>
          </a:solidFill>
          <a:ln/>
        </p:spPr>
        <p:txBody>
          <a:bodyPr/>
          <a:lstStyle/>
          <a:p>
            <a:endParaRPr lang="tr-TR" sz="1351"/>
          </a:p>
        </p:txBody>
      </p:sp>
      <p:sp>
        <p:nvSpPr>
          <p:cNvPr id="7" name="Text 4"/>
          <p:cNvSpPr/>
          <p:nvPr/>
        </p:nvSpPr>
        <p:spPr>
          <a:xfrm>
            <a:off x="1283739" y="1270230"/>
            <a:ext cx="2035969" cy="155877"/>
          </a:xfrm>
          <a:prstGeom prst="rect">
            <a:avLst/>
          </a:prstGeom>
          <a:noFill/>
          <a:ln/>
        </p:spPr>
        <p:txBody>
          <a:bodyPr wrap="square" lIns="0" tIns="0" rIns="0" bIns="0" rtlCol="0" anchor="ctr">
            <a:spAutoFit/>
          </a:bodyPr>
          <a:lstStyle/>
          <a:p>
            <a:pPr algn="ctr"/>
            <a:r>
              <a:rPr lang="en-US" sz="1013" b="1" dirty="0">
                <a:solidFill>
                  <a:srgbClr val="007BFF"/>
                </a:solidFill>
                <a:latin typeface="Arial" pitchFamily="34" charset="0"/>
                <a:ea typeface="Arial" pitchFamily="34" charset="-122"/>
                <a:cs typeface="Arial" pitchFamily="34" charset="-120"/>
              </a:rPr>
              <a:t>CPU Modülü</a:t>
            </a:r>
            <a:endParaRPr lang="en-US" sz="1013" dirty="0"/>
          </a:p>
        </p:txBody>
      </p:sp>
      <p:sp>
        <p:nvSpPr>
          <p:cNvPr id="8" name="Text 5"/>
          <p:cNvSpPr/>
          <p:nvPr/>
        </p:nvSpPr>
        <p:spPr>
          <a:xfrm>
            <a:off x="1455189" y="1475962"/>
            <a:ext cx="1864519" cy="155877"/>
          </a:xfrm>
          <a:prstGeom prst="rect">
            <a:avLst/>
          </a:prstGeom>
          <a:noFill/>
          <a:ln/>
        </p:spPr>
        <p:txBody>
          <a:bodyPr wrap="square" lIns="0" tIns="0" rIns="0" bIns="0" rtlCol="0" anchor="ctr">
            <a:spAutoFit/>
          </a:bodyPr>
          <a:lstStyle/>
          <a:p>
            <a:r>
              <a:rPr lang="en-US" sz="1013" dirty="0">
                <a:solidFill>
                  <a:srgbClr val="495057"/>
                </a:solidFill>
                <a:latin typeface="Arial" pitchFamily="34" charset="0"/>
                <a:ea typeface="Arial" pitchFamily="34" charset="-122"/>
                <a:cs typeface="Arial" pitchFamily="34" charset="-120"/>
              </a:rPr>
              <a:t>Kontrol Birimi</a:t>
            </a:r>
            <a:endParaRPr lang="en-US" sz="1013" dirty="0"/>
          </a:p>
        </p:txBody>
      </p:sp>
      <p:sp>
        <p:nvSpPr>
          <p:cNvPr id="9" name="Text 6"/>
          <p:cNvSpPr/>
          <p:nvPr/>
        </p:nvSpPr>
        <p:spPr>
          <a:xfrm>
            <a:off x="1455189" y="1681694"/>
            <a:ext cx="1864519" cy="155877"/>
          </a:xfrm>
          <a:prstGeom prst="rect">
            <a:avLst/>
          </a:prstGeom>
          <a:noFill/>
          <a:ln/>
        </p:spPr>
        <p:txBody>
          <a:bodyPr wrap="square" lIns="0" tIns="0" rIns="0" bIns="0" rtlCol="0" anchor="ctr">
            <a:spAutoFit/>
          </a:bodyPr>
          <a:lstStyle/>
          <a:p>
            <a:r>
              <a:rPr lang="en-US" sz="1013" dirty="0">
                <a:solidFill>
                  <a:srgbClr val="495057"/>
                </a:solidFill>
                <a:latin typeface="Arial" pitchFamily="34" charset="0"/>
                <a:ea typeface="Arial" pitchFamily="34" charset="-122"/>
                <a:cs typeface="Arial" pitchFamily="34" charset="-120"/>
              </a:rPr>
              <a:t>Yazmaçlar (Registers)</a:t>
            </a:r>
            <a:endParaRPr lang="en-US" sz="1013" dirty="0"/>
          </a:p>
        </p:txBody>
      </p:sp>
      <p:sp>
        <p:nvSpPr>
          <p:cNvPr id="10" name="Text 7"/>
          <p:cNvSpPr/>
          <p:nvPr/>
        </p:nvSpPr>
        <p:spPr>
          <a:xfrm>
            <a:off x="1455189" y="1887427"/>
            <a:ext cx="1864519" cy="155877"/>
          </a:xfrm>
          <a:prstGeom prst="rect">
            <a:avLst/>
          </a:prstGeom>
          <a:noFill/>
          <a:ln/>
        </p:spPr>
        <p:txBody>
          <a:bodyPr wrap="square" lIns="0" tIns="0" rIns="0" bIns="0" rtlCol="0" anchor="ctr">
            <a:spAutoFit/>
          </a:bodyPr>
          <a:lstStyle/>
          <a:p>
            <a:r>
              <a:rPr lang="en-US" sz="1013" dirty="0">
                <a:solidFill>
                  <a:srgbClr val="495057"/>
                </a:solidFill>
                <a:latin typeface="Arial" pitchFamily="34" charset="0"/>
                <a:ea typeface="Arial" pitchFamily="34" charset="-122"/>
                <a:cs typeface="Arial" pitchFamily="34" charset="-120"/>
              </a:rPr>
              <a:t>Aritmetik Mantık Birimi (ALU)</a:t>
            </a:r>
            <a:endParaRPr lang="en-US" sz="1013" dirty="0"/>
          </a:p>
        </p:txBody>
      </p:sp>
      <p:sp>
        <p:nvSpPr>
          <p:cNvPr id="11" name="Shape 8"/>
          <p:cNvSpPr/>
          <p:nvPr/>
        </p:nvSpPr>
        <p:spPr>
          <a:xfrm>
            <a:off x="3517946" y="1164933"/>
            <a:ext cx="2143125" cy="983661"/>
          </a:xfrm>
          <a:prstGeom prst="rect">
            <a:avLst/>
          </a:prstGeom>
          <a:solidFill>
            <a:srgbClr val="007BFF">
              <a:alpha val="10000"/>
            </a:srgbClr>
          </a:solidFill>
          <a:ln/>
        </p:spPr>
        <p:txBody>
          <a:bodyPr/>
          <a:lstStyle/>
          <a:p>
            <a:endParaRPr lang="tr-TR" sz="1351"/>
          </a:p>
        </p:txBody>
      </p:sp>
      <p:sp>
        <p:nvSpPr>
          <p:cNvPr id="12" name="Shape 9"/>
          <p:cNvSpPr/>
          <p:nvPr/>
        </p:nvSpPr>
        <p:spPr>
          <a:xfrm>
            <a:off x="3517948" y="1164933"/>
            <a:ext cx="21431" cy="983661"/>
          </a:xfrm>
          <a:prstGeom prst="rect">
            <a:avLst/>
          </a:prstGeom>
          <a:solidFill>
            <a:srgbClr val="007BFF"/>
          </a:solidFill>
          <a:ln/>
        </p:spPr>
        <p:txBody>
          <a:bodyPr/>
          <a:lstStyle/>
          <a:p>
            <a:endParaRPr lang="tr-TR" sz="1351"/>
          </a:p>
        </p:txBody>
      </p:sp>
      <p:sp>
        <p:nvSpPr>
          <p:cNvPr id="13" name="Text 10"/>
          <p:cNvSpPr/>
          <p:nvPr/>
        </p:nvSpPr>
        <p:spPr>
          <a:xfrm>
            <a:off x="3598315" y="1270230"/>
            <a:ext cx="2035969" cy="155877"/>
          </a:xfrm>
          <a:prstGeom prst="rect">
            <a:avLst/>
          </a:prstGeom>
          <a:noFill/>
          <a:ln/>
        </p:spPr>
        <p:txBody>
          <a:bodyPr wrap="square" lIns="0" tIns="0" rIns="0" bIns="0" rtlCol="0" anchor="ctr">
            <a:spAutoFit/>
          </a:bodyPr>
          <a:lstStyle/>
          <a:p>
            <a:pPr algn="ctr"/>
            <a:r>
              <a:rPr lang="en-US" sz="1013" b="1" dirty="0">
                <a:solidFill>
                  <a:srgbClr val="007BFF"/>
                </a:solidFill>
                <a:latin typeface="Arial" pitchFamily="34" charset="0"/>
                <a:ea typeface="Arial" pitchFamily="34" charset="-122"/>
                <a:cs typeface="Arial" pitchFamily="34" charset="-120"/>
              </a:rPr>
              <a:t>BRAM Modülü</a:t>
            </a:r>
            <a:endParaRPr lang="en-US" sz="1013" dirty="0"/>
          </a:p>
        </p:txBody>
      </p:sp>
      <p:sp>
        <p:nvSpPr>
          <p:cNvPr id="14" name="Text 11"/>
          <p:cNvSpPr/>
          <p:nvPr/>
        </p:nvSpPr>
        <p:spPr>
          <a:xfrm>
            <a:off x="3769764" y="1475962"/>
            <a:ext cx="1864519" cy="155877"/>
          </a:xfrm>
          <a:prstGeom prst="rect">
            <a:avLst/>
          </a:prstGeom>
          <a:noFill/>
          <a:ln/>
        </p:spPr>
        <p:txBody>
          <a:bodyPr wrap="square" lIns="0" tIns="0" rIns="0" bIns="0" rtlCol="0" anchor="ctr">
            <a:spAutoFit/>
          </a:bodyPr>
          <a:lstStyle/>
          <a:p>
            <a:r>
              <a:rPr lang="en-US" sz="1013" dirty="0">
                <a:solidFill>
                  <a:srgbClr val="495057"/>
                </a:solidFill>
                <a:latin typeface="Arial" pitchFamily="34" charset="0"/>
                <a:ea typeface="Arial" pitchFamily="34" charset="-122"/>
                <a:cs typeface="Arial" pitchFamily="34" charset="-120"/>
              </a:rPr>
              <a:t>Program kodları</a:t>
            </a:r>
            <a:endParaRPr lang="en-US" sz="1013" dirty="0"/>
          </a:p>
        </p:txBody>
      </p:sp>
      <p:sp>
        <p:nvSpPr>
          <p:cNvPr id="15" name="Text 12"/>
          <p:cNvSpPr/>
          <p:nvPr/>
        </p:nvSpPr>
        <p:spPr>
          <a:xfrm>
            <a:off x="3769764" y="1681694"/>
            <a:ext cx="1864519" cy="155877"/>
          </a:xfrm>
          <a:prstGeom prst="rect">
            <a:avLst/>
          </a:prstGeom>
          <a:noFill/>
          <a:ln/>
        </p:spPr>
        <p:txBody>
          <a:bodyPr wrap="square" lIns="0" tIns="0" rIns="0" bIns="0" rtlCol="0" anchor="ctr">
            <a:spAutoFit/>
          </a:bodyPr>
          <a:lstStyle/>
          <a:p>
            <a:r>
              <a:rPr lang="en-US" sz="1013" dirty="0">
                <a:solidFill>
                  <a:srgbClr val="495057"/>
                </a:solidFill>
                <a:latin typeface="Arial" pitchFamily="34" charset="0"/>
                <a:ea typeface="Arial" pitchFamily="34" charset="-122"/>
                <a:cs typeface="Arial" pitchFamily="34" charset="-120"/>
              </a:rPr>
              <a:t>Veri depolama</a:t>
            </a:r>
            <a:endParaRPr lang="en-US" sz="1013" dirty="0"/>
          </a:p>
        </p:txBody>
      </p:sp>
      <p:sp>
        <p:nvSpPr>
          <p:cNvPr id="16" name="Text 13"/>
          <p:cNvSpPr/>
          <p:nvPr/>
        </p:nvSpPr>
        <p:spPr>
          <a:xfrm>
            <a:off x="3769764" y="1887426"/>
            <a:ext cx="1864519" cy="155877"/>
          </a:xfrm>
          <a:prstGeom prst="rect">
            <a:avLst/>
          </a:prstGeom>
          <a:noFill/>
          <a:ln/>
        </p:spPr>
        <p:txBody>
          <a:bodyPr wrap="square" lIns="0" tIns="0" rIns="0" bIns="0" rtlCol="0" anchor="ctr">
            <a:spAutoFit/>
          </a:bodyPr>
          <a:lstStyle/>
          <a:p>
            <a:r>
              <a:rPr lang="en-US" sz="1013" dirty="0">
                <a:solidFill>
                  <a:srgbClr val="495057"/>
                </a:solidFill>
                <a:latin typeface="Arial" pitchFamily="34" charset="0"/>
                <a:ea typeface="Arial" pitchFamily="34" charset="-122"/>
                <a:cs typeface="Arial" pitchFamily="34" charset="-120"/>
              </a:rPr>
              <a:t>Bellek adresleme</a:t>
            </a:r>
            <a:endParaRPr lang="en-US" sz="1013" dirty="0"/>
          </a:p>
        </p:txBody>
      </p:sp>
      <p:sp>
        <p:nvSpPr>
          <p:cNvPr id="18" name="Text 14"/>
          <p:cNvSpPr/>
          <p:nvPr/>
        </p:nvSpPr>
        <p:spPr>
          <a:xfrm>
            <a:off x="1687703" y="4578770"/>
            <a:ext cx="3489024" cy="155877"/>
          </a:xfrm>
          <a:prstGeom prst="rect">
            <a:avLst/>
          </a:prstGeom>
          <a:noFill/>
          <a:ln/>
        </p:spPr>
        <p:txBody>
          <a:bodyPr wrap="square" lIns="0" tIns="0" rIns="0" bIns="0" rtlCol="0" anchor="ctr">
            <a:spAutoFit/>
          </a:bodyPr>
          <a:lstStyle/>
          <a:p>
            <a:pPr algn="ctr"/>
            <a:r>
              <a:rPr lang="en-US" sz="1013" dirty="0">
                <a:solidFill>
                  <a:srgbClr val="495057"/>
                </a:solidFill>
                <a:latin typeface="Arial" pitchFamily="34" charset="0"/>
                <a:ea typeface="Arial" pitchFamily="34" charset="-122"/>
                <a:cs typeface="Arial" pitchFamily="34" charset="-120"/>
              </a:rPr>
              <a:t>Şekil: Test ortamında modüllerin birbirleriyle olan bağlantıları</a:t>
            </a:r>
            <a:endParaRPr lang="en-US" sz="1013" dirty="0"/>
          </a:p>
        </p:txBody>
      </p:sp>
      <p:pic>
        <p:nvPicPr>
          <p:cNvPr id="20" name="Picture 19">
            <a:extLst>
              <a:ext uri="{FF2B5EF4-FFF2-40B4-BE49-F238E27FC236}">
                <a16:creationId xmlns:a16="http://schemas.microsoft.com/office/drawing/2014/main" id="{0EC7E515-4624-8E14-A3C5-5A6ADED874FA}"/>
              </a:ext>
            </a:extLst>
          </p:cNvPr>
          <p:cNvPicPr>
            <a:picLocks noChangeAspect="1"/>
          </p:cNvPicPr>
          <p:nvPr/>
        </p:nvPicPr>
        <p:blipFill>
          <a:blip r:embed="rId4"/>
          <a:stretch>
            <a:fillRect/>
          </a:stretch>
        </p:blipFill>
        <p:spPr>
          <a:xfrm>
            <a:off x="904741" y="2281363"/>
            <a:ext cx="5048518" cy="2094689"/>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6858000" cy="5143500"/>
          </a:xfrm>
          <a:prstGeom prst="rect">
            <a:avLst/>
          </a:prstGeom>
        </p:spPr>
      </p:pic>
      <p:sp>
        <p:nvSpPr>
          <p:cNvPr id="3" name="Text 0"/>
          <p:cNvSpPr/>
          <p:nvPr/>
        </p:nvSpPr>
        <p:spPr>
          <a:xfrm>
            <a:off x="214315" y="885020"/>
            <a:ext cx="6482955" cy="233782"/>
          </a:xfrm>
          <a:prstGeom prst="rect">
            <a:avLst/>
          </a:prstGeom>
          <a:noFill/>
          <a:ln/>
        </p:spPr>
        <p:txBody>
          <a:bodyPr wrap="square" lIns="0" tIns="0" rIns="0" bIns="0" rtlCol="0" anchor="ctr">
            <a:spAutoFit/>
          </a:bodyPr>
          <a:lstStyle/>
          <a:p>
            <a:pPr algn="ctr"/>
            <a:r>
              <a:rPr lang="en-US" sz="1519" b="1" dirty="0">
                <a:solidFill>
                  <a:srgbClr val="0056B3"/>
                </a:solidFill>
                <a:latin typeface="Arial" pitchFamily="34" charset="0"/>
                <a:ea typeface="Arial" pitchFamily="34" charset="-122"/>
                <a:cs typeface="Arial" pitchFamily="34" charset="-120"/>
              </a:rPr>
              <a:t>CPU Modülü</a:t>
            </a:r>
            <a:endParaRPr lang="en-US" sz="1519" dirty="0"/>
          </a:p>
        </p:txBody>
      </p:sp>
      <p:sp>
        <p:nvSpPr>
          <p:cNvPr id="4" name="Text 1"/>
          <p:cNvSpPr/>
          <p:nvPr/>
        </p:nvSpPr>
        <p:spPr>
          <a:xfrm>
            <a:off x="214315" y="1382096"/>
            <a:ext cx="6482955" cy="467629"/>
          </a:xfrm>
          <a:prstGeom prst="rect">
            <a:avLst/>
          </a:prstGeom>
          <a:noFill/>
          <a:ln/>
        </p:spPr>
        <p:txBody>
          <a:bodyPr wrap="square" lIns="0" tIns="0" rIns="0" bIns="0" rtlCol="0" anchor="ctr">
            <a:spAutoFit/>
          </a:bodyPr>
          <a:lstStyle/>
          <a:p>
            <a:r>
              <a:rPr lang="en-US" sz="1013" dirty="0">
                <a:solidFill>
                  <a:srgbClr val="495057"/>
                </a:solidFill>
                <a:latin typeface="Arial" pitchFamily="34" charset="0"/>
                <a:ea typeface="Arial" pitchFamily="34" charset="-122"/>
                <a:cs typeface="Arial" pitchFamily="34" charset="-120"/>
              </a:rPr>
              <a:t>CPU modülü, işlemcinin beyni olup, makine dili komutlarını yorumlama ve yürütme sorumluluğunu taşır. Bu modül, Kontrol Birimi, Yazmaçlar (Registers) ve Aritmetik Mantık Birimi (ALU) gibi temel işlemci bileşenlerini içerir.</a:t>
            </a:r>
            <a:endParaRPr lang="en-US" sz="1013" dirty="0"/>
          </a:p>
        </p:txBody>
      </p:sp>
      <p:sp>
        <p:nvSpPr>
          <p:cNvPr id="5" name="Text 2"/>
          <p:cNvSpPr/>
          <p:nvPr/>
        </p:nvSpPr>
        <p:spPr>
          <a:xfrm>
            <a:off x="214315" y="2035162"/>
            <a:ext cx="6482955" cy="155877"/>
          </a:xfrm>
          <a:prstGeom prst="rect">
            <a:avLst/>
          </a:prstGeom>
          <a:noFill/>
          <a:ln/>
        </p:spPr>
        <p:txBody>
          <a:bodyPr wrap="square" lIns="0" tIns="0" rIns="0" bIns="0" rtlCol="0" anchor="ctr">
            <a:spAutoFit/>
          </a:bodyPr>
          <a:lstStyle/>
          <a:p>
            <a:r>
              <a:rPr lang="en-US" sz="1013" b="1" dirty="0">
                <a:solidFill>
                  <a:srgbClr val="007BFF"/>
                </a:solidFill>
                <a:latin typeface="Arial" pitchFamily="34" charset="0"/>
                <a:ea typeface="Arial" pitchFamily="34" charset="-122"/>
                <a:cs typeface="Arial" pitchFamily="34" charset="-120"/>
              </a:rPr>
              <a:t>CPU Sinyalleri:</a:t>
            </a:r>
            <a:endParaRPr lang="en-US" sz="1013" dirty="0"/>
          </a:p>
        </p:txBody>
      </p:sp>
      <p:sp>
        <p:nvSpPr>
          <p:cNvPr id="6" name="Shape 3"/>
          <p:cNvSpPr/>
          <p:nvPr/>
        </p:nvSpPr>
        <p:spPr>
          <a:xfrm>
            <a:off x="214319" y="2323122"/>
            <a:ext cx="1159213" cy="334319"/>
          </a:xfrm>
          <a:prstGeom prst="rect">
            <a:avLst/>
          </a:prstGeom>
          <a:solidFill>
            <a:srgbClr val="0056B3"/>
          </a:solidFill>
          <a:ln/>
        </p:spPr>
        <p:txBody>
          <a:bodyPr/>
          <a:lstStyle/>
          <a:p>
            <a:endParaRPr lang="tr-TR" sz="1351"/>
          </a:p>
        </p:txBody>
      </p:sp>
      <p:sp>
        <p:nvSpPr>
          <p:cNvPr id="7" name="Text 4"/>
          <p:cNvSpPr/>
          <p:nvPr/>
        </p:nvSpPr>
        <p:spPr>
          <a:xfrm>
            <a:off x="214321" y="2335008"/>
            <a:ext cx="1212791" cy="310534"/>
          </a:xfrm>
          <a:prstGeom prst="rect">
            <a:avLst/>
          </a:prstGeom>
          <a:noFill/>
          <a:ln/>
        </p:spPr>
        <p:txBody>
          <a:bodyPr wrap="square" lIns="76581" tIns="76581" rIns="76581" bIns="76581" rtlCol="0" anchor="ctr">
            <a:spAutoFit/>
          </a:bodyPr>
          <a:lstStyle/>
          <a:p>
            <a:r>
              <a:rPr lang="en-US" sz="1013" b="1" dirty="0">
                <a:solidFill>
                  <a:srgbClr val="FFFFFF"/>
                </a:solidFill>
                <a:latin typeface="Arial" pitchFamily="34" charset="0"/>
                <a:ea typeface="Arial" pitchFamily="34" charset="-122"/>
                <a:cs typeface="Arial" pitchFamily="34" charset="-120"/>
              </a:rPr>
              <a:t>Sinyal</a:t>
            </a:r>
            <a:endParaRPr lang="en-US" sz="1013" dirty="0"/>
          </a:p>
        </p:txBody>
      </p:sp>
      <p:sp>
        <p:nvSpPr>
          <p:cNvPr id="8" name="Shape 5"/>
          <p:cNvSpPr/>
          <p:nvPr/>
        </p:nvSpPr>
        <p:spPr>
          <a:xfrm>
            <a:off x="1373528" y="2323122"/>
            <a:ext cx="5270163" cy="334319"/>
          </a:xfrm>
          <a:prstGeom prst="rect">
            <a:avLst/>
          </a:prstGeom>
          <a:solidFill>
            <a:srgbClr val="0056B3"/>
          </a:solidFill>
          <a:ln/>
        </p:spPr>
        <p:txBody>
          <a:bodyPr/>
          <a:lstStyle/>
          <a:p>
            <a:endParaRPr lang="tr-TR" sz="1351"/>
          </a:p>
        </p:txBody>
      </p:sp>
      <p:sp>
        <p:nvSpPr>
          <p:cNvPr id="9" name="Text 6"/>
          <p:cNvSpPr/>
          <p:nvPr/>
        </p:nvSpPr>
        <p:spPr>
          <a:xfrm>
            <a:off x="1373526" y="2335008"/>
            <a:ext cx="5323740" cy="310534"/>
          </a:xfrm>
          <a:prstGeom prst="rect">
            <a:avLst/>
          </a:prstGeom>
          <a:noFill/>
          <a:ln/>
        </p:spPr>
        <p:txBody>
          <a:bodyPr wrap="square" lIns="76581" tIns="76581" rIns="76581" bIns="76581" rtlCol="0" anchor="ctr">
            <a:spAutoFit/>
          </a:bodyPr>
          <a:lstStyle/>
          <a:p>
            <a:r>
              <a:rPr lang="en-US" sz="1013" b="1" dirty="0">
                <a:solidFill>
                  <a:srgbClr val="FFFFFF"/>
                </a:solidFill>
                <a:latin typeface="Arial" pitchFamily="34" charset="0"/>
                <a:ea typeface="Arial" pitchFamily="34" charset="-122"/>
                <a:cs typeface="Arial" pitchFamily="34" charset="-120"/>
              </a:rPr>
              <a:t>Açıklama</a:t>
            </a:r>
            <a:endParaRPr lang="en-US" sz="1013" dirty="0"/>
          </a:p>
        </p:txBody>
      </p:sp>
      <p:sp>
        <p:nvSpPr>
          <p:cNvPr id="10" name="Text 7"/>
          <p:cNvSpPr/>
          <p:nvPr/>
        </p:nvSpPr>
        <p:spPr>
          <a:xfrm>
            <a:off x="267891" y="2735550"/>
            <a:ext cx="181140" cy="155877"/>
          </a:xfrm>
          <a:prstGeom prst="rect">
            <a:avLst/>
          </a:prstGeom>
          <a:noFill/>
          <a:ln/>
        </p:spPr>
        <p:txBody>
          <a:bodyPr wrap="none" lIns="0" tIns="0" rIns="0" bIns="0" rtlCol="0" anchor="ctr">
            <a:spAutoFit/>
          </a:bodyPr>
          <a:lstStyle/>
          <a:p>
            <a:r>
              <a:rPr lang="en-US" sz="1013" b="1" dirty="0">
                <a:solidFill>
                  <a:srgbClr val="007BFF"/>
                </a:solidFill>
                <a:latin typeface="Arial" pitchFamily="34" charset="0"/>
                <a:ea typeface="Arial" pitchFamily="34" charset="-122"/>
                <a:cs typeface="Arial" pitchFamily="34" charset="-120"/>
              </a:rPr>
              <a:t>clk</a:t>
            </a:r>
            <a:endParaRPr lang="en-US" sz="1013" dirty="0"/>
          </a:p>
        </p:txBody>
      </p:sp>
      <p:sp>
        <p:nvSpPr>
          <p:cNvPr id="11" name="Text 8"/>
          <p:cNvSpPr/>
          <p:nvPr/>
        </p:nvSpPr>
        <p:spPr>
          <a:xfrm>
            <a:off x="1373526" y="2672843"/>
            <a:ext cx="5323740" cy="284761"/>
          </a:xfrm>
          <a:prstGeom prst="rect">
            <a:avLst/>
          </a:prstGeom>
          <a:noFill/>
          <a:ln/>
        </p:spPr>
        <p:txBody>
          <a:bodyPr wrap="square" lIns="63819" tIns="63819" rIns="63819" bIns="63819" rtlCol="0" anchor="ctr">
            <a:spAutoFit/>
          </a:bodyPr>
          <a:lstStyle/>
          <a:p>
            <a:r>
              <a:rPr lang="en-US" sz="1013" dirty="0">
                <a:solidFill>
                  <a:srgbClr val="495057"/>
                </a:solidFill>
                <a:latin typeface="Arial" pitchFamily="34" charset="0"/>
                <a:ea typeface="Arial" pitchFamily="34" charset="-122"/>
                <a:cs typeface="Arial" pitchFamily="34" charset="-120"/>
              </a:rPr>
              <a:t>Senkronize işlemleri sağlamak için kullanılan ana saat sinyali</a:t>
            </a:r>
            <a:endParaRPr lang="en-US" sz="1013" dirty="0"/>
          </a:p>
        </p:txBody>
      </p:sp>
      <p:sp>
        <p:nvSpPr>
          <p:cNvPr id="12" name="Shape 9"/>
          <p:cNvSpPr/>
          <p:nvPr/>
        </p:nvSpPr>
        <p:spPr>
          <a:xfrm>
            <a:off x="214321" y="2973003"/>
            <a:ext cx="6429375" cy="318247"/>
          </a:xfrm>
          <a:prstGeom prst="rect">
            <a:avLst/>
          </a:prstGeom>
          <a:solidFill>
            <a:srgbClr val="007BFF">
              <a:alpha val="5000"/>
            </a:srgbClr>
          </a:solidFill>
          <a:ln/>
        </p:spPr>
        <p:txBody>
          <a:bodyPr/>
          <a:lstStyle/>
          <a:p>
            <a:endParaRPr lang="tr-TR" sz="1351"/>
          </a:p>
        </p:txBody>
      </p:sp>
      <p:sp>
        <p:nvSpPr>
          <p:cNvPr id="13" name="Text 10"/>
          <p:cNvSpPr/>
          <p:nvPr/>
        </p:nvSpPr>
        <p:spPr>
          <a:xfrm>
            <a:off x="267891" y="3053795"/>
            <a:ext cx="166712" cy="155877"/>
          </a:xfrm>
          <a:prstGeom prst="rect">
            <a:avLst/>
          </a:prstGeom>
          <a:noFill/>
          <a:ln/>
        </p:spPr>
        <p:txBody>
          <a:bodyPr wrap="none" lIns="0" tIns="0" rIns="0" bIns="0" rtlCol="0" anchor="ctr">
            <a:spAutoFit/>
          </a:bodyPr>
          <a:lstStyle/>
          <a:p>
            <a:r>
              <a:rPr lang="en-US" sz="1013" b="1" dirty="0">
                <a:solidFill>
                  <a:srgbClr val="007BFF"/>
                </a:solidFill>
                <a:latin typeface="Arial" pitchFamily="34" charset="0"/>
                <a:ea typeface="Arial" pitchFamily="34" charset="-122"/>
                <a:cs typeface="Arial" pitchFamily="34" charset="-120"/>
              </a:rPr>
              <a:t>rst</a:t>
            </a:r>
            <a:endParaRPr lang="en-US" sz="1013" dirty="0"/>
          </a:p>
        </p:txBody>
      </p:sp>
      <p:sp>
        <p:nvSpPr>
          <p:cNvPr id="14" name="Text 11"/>
          <p:cNvSpPr/>
          <p:nvPr/>
        </p:nvSpPr>
        <p:spPr>
          <a:xfrm>
            <a:off x="1373526" y="2989751"/>
            <a:ext cx="5323740" cy="284761"/>
          </a:xfrm>
          <a:prstGeom prst="rect">
            <a:avLst/>
          </a:prstGeom>
          <a:noFill/>
          <a:ln/>
        </p:spPr>
        <p:txBody>
          <a:bodyPr wrap="square" lIns="63819" tIns="63819" rIns="63819" bIns="63819" rtlCol="0" anchor="ctr">
            <a:spAutoFit/>
          </a:bodyPr>
          <a:lstStyle/>
          <a:p>
            <a:r>
              <a:rPr lang="en-US" sz="1013" dirty="0">
                <a:solidFill>
                  <a:srgbClr val="495057"/>
                </a:solidFill>
                <a:latin typeface="Arial" pitchFamily="34" charset="0"/>
                <a:ea typeface="Arial" pitchFamily="34" charset="-122"/>
                <a:cs typeface="Arial" pitchFamily="34" charset="-120"/>
              </a:rPr>
              <a:t>İşlemciyi başlangıç durumuna getirmek için kullanılan sıfırlama sinyali</a:t>
            </a:r>
            <a:endParaRPr lang="en-US" sz="1013" dirty="0"/>
          </a:p>
        </p:txBody>
      </p:sp>
      <p:sp>
        <p:nvSpPr>
          <p:cNvPr id="15" name="Text 12"/>
          <p:cNvSpPr/>
          <p:nvPr/>
        </p:nvSpPr>
        <p:spPr>
          <a:xfrm>
            <a:off x="267899" y="3372041"/>
            <a:ext cx="796693" cy="155877"/>
          </a:xfrm>
          <a:prstGeom prst="rect">
            <a:avLst/>
          </a:prstGeom>
          <a:noFill/>
          <a:ln/>
        </p:spPr>
        <p:txBody>
          <a:bodyPr wrap="none" lIns="0" tIns="0" rIns="0" bIns="0" rtlCol="0" anchor="ctr">
            <a:spAutoFit/>
          </a:bodyPr>
          <a:lstStyle/>
          <a:p>
            <a:r>
              <a:rPr lang="en-US" sz="1013" b="1" dirty="0">
                <a:solidFill>
                  <a:srgbClr val="007BFF"/>
                </a:solidFill>
                <a:latin typeface="Arial" pitchFamily="34" charset="0"/>
                <a:ea typeface="Arial" pitchFamily="34" charset="-122"/>
                <a:cs typeface="Arial" pitchFamily="34" charset="-120"/>
              </a:rPr>
              <a:t>MDROut[9:0]</a:t>
            </a:r>
            <a:endParaRPr lang="en-US" sz="1013" dirty="0"/>
          </a:p>
        </p:txBody>
      </p:sp>
      <p:sp>
        <p:nvSpPr>
          <p:cNvPr id="16" name="Text 13"/>
          <p:cNvSpPr/>
          <p:nvPr/>
        </p:nvSpPr>
        <p:spPr>
          <a:xfrm>
            <a:off x="1373526" y="3307995"/>
            <a:ext cx="5323740" cy="284761"/>
          </a:xfrm>
          <a:prstGeom prst="rect">
            <a:avLst/>
          </a:prstGeom>
          <a:noFill/>
          <a:ln/>
        </p:spPr>
        <p:txBody>
          <a:bodyPr wrap="square" lIns="63819" tIns="63819" rIns="63819" bIns="63819" rtlCol="0" anchor="ctr">
            <a:spAutoFit/>
          </a:bodyPr>
          <a:lstStyle/>
          <a:p>
            <a:r>
              <a:rPr lang="en-US" sz="1013" dirty="0">
                <a:solidFill>
                  <a:srgbClr val="495057"/>
                </a:solidFill>
                <a:latin typeface="Arial" pitchFamily="34" charset="0"/>
                <a:ea typeface="Arial" pitchFamily="34" charset="-122"/>
                <a:cs typeface="Arial" pitchFamily="34" charset="-120"/>
              </a:rPr>
              <a:t>CPU'dan belleğe yazılacak 10-bitlik veri</a:t>
            </a:r>
            <a:endParaRPr lang="en-US" sz="1013" dirty="0"/>
          </a:p>
        </p:txBody>
      </p:sp>
      <p:sp>
        <p:nvSpPr>
          <p:cNvPr id="17" name="Shape 14"/>
          <p:cNvSpPr/>
          <p:nvPr/>
        </p:nvSpPr>
        <p:spPr>
          <a:xfrm>
            <a:off x="214321" y="3609495"/>
            <a:ext cx="6429375" cy="318247"/>
          </a:xfrm>
          <a:prstGeom prst="rect">
            <a:avLst/>
          </a:prstGeom>
          <a:solidFill>
            <a:srgbClr val="007BFF">
              <a:alpha val="5000"/>
            </a:srgbClr>
          </a:solidFill>
          <a:ln/>
        </p:spPr>
        <p:txBody>
          <a:bodyPr/>
          <a:lstStyle/>
          <a:p>
            <a:endParaRPr lang="tr-TR" sz="1351"/>
          </a:p>
        </p:txBody>
      </p:sp>
      <p:sp>
        <p:nvSpPr>
          <p:cNvPr id="18" name="Text 15"/>
          <p:cNvSpPr/>
          <p:nvPr/>
        </p:nvSpPr>
        <p:spPr>
          <a:xfrm>
            <a:off x="267898" y="3690286"/>
            <a:ext cx="689291" cy="155877"/>
          </a:xfrm>
          <a:prstGeom prst="rect">
            <a:avLst/>
          </a:prstGeom>
          <a:noFill/>
          <a:ln/>
        </p:spPr>
        <p:txBody>
          <a:bodyPr wrap="none" lIns="0" tIns="0" rIns="0" bIns="0" rtlCol="0" anchor="ctr">
            <a:spAutoFit/>
          </a:bodyPr>
          <a:lstStyle/>
          <a:p>
            <a:r>
              <a:rPr lang="en-US" sz="1013" b="1" dirty="0">
                <a:solidFill>
                  <a:srgbClr val="007BFF"/>
                </a:solidFill>
                <a:latin typeface="Arial" pitchFamily="34" charset="0"/>
                <a:ea typeface="Arial" pitchFamily="34" charset="-122"/>
                <a:cs typeface="Arial" pitchFamily="34" charset="-120"/>
              </a:rPr>
              <a:t>MDRIn[9:0]</a:t>
            </a:r>
            <a:endParaRPr lang="en-US" sz="1013" dirty="0"/>
          </a:p>
        </p:txBody>
      </p:sp>
      <p:sp>
        <p:nvSpPr>
          <p:cNvPr id="19" name="Text 16"/>
          <p:cNvSpPr/>
          <p:nvPr/>
        </p:nvSpPr>
        <p:spPr>
          <a:xfrm>
            <a:off x="1373526" y="3626242"/>
            <a:ext cx="5323740" cy="284761"/>
          </a:xfrm>
          <a:prstGeom prst="rect">
            <a:avLst/>
          </a:prstGeom>
          <a:noFill/>
          <a:ln/>
        </p:spPr>
        <p:txBody>
          <a:bodyPr wrap="square" lIns="63819" tIns="63819" rIns="63819" bIns="63819" rtlCol="0" anchor="ctr">
            <a:spAutoFit/>
          </a:bodyPr>
          <a:lstStyle/>
          <a:p>
            <a:r>
              <a:rPr lang="en-US" sz="1013" dirty="0">
                <a:solidFill>
                  <a:srgbClr val="495057"/>
                </a:solidFill>
                <a:latin typeface="Arial" pitchFamily="34" charset="0"/>
                <a:ea typeface="Arial" pitchFamily="34" charset="-122"/>
                <a:cs typeface="Arial" pitchFamily="34" charset="-120"/>
              </a:rPr>
              <a:t>Bellekten CPU'ya okunacak 10-bitlik veri</a:t>
            </a:r>
            <a:endParaRPr lang="en-US" sz="1013" dirty="0"/>
          </a:p>
        </p:txBody>
      </p:sp>
      <p:sp>
        <p:nvSpPr>
          <p:cNvPr id="20" name="Text 17"/>
          <p:cNvSpPr/>
          <p:nvPr/>
        </p:nvSpPr>
        <p:spPr>
          <a:xfrm>
            <a:off x="267897" y="4008533"/>
            <a:ext cx="572273" cy="155877"/>
          </a:xfrm>
          <a:prstGeom prst="rect">
            <a:avLst/>
          </a:prstGeom>
          <a:noFill/>
          <a:ln/>
        </p:spPr>
        <p:txBody>
          <a:bodyPr wrap="none" lIns="0" tIns="0" rIns="0" bIns="0" rtlCol="0" anchor="ctr">
            <a:spAutoFit/>
          </a:bodyPr>
          <a:lstStyle/>
          <a:p>
            <a:r>
              <a:rPr lang="en-US" sz="1013" b="1" dirty="0">
                <a:solidFill>
                  <a:srgbClr val="007BFF"/>
                </a:solidFill>
                <a:latin typeface="Arial" pitchFamily="34" charset="0"/>
                <a:ea typeface="Arial" pitchFamily="34" charset="-122"/>
                <a:cs typeface="Arial" pitchFamily="34" charset="-120"/>
              </a:rPr>
              <a:t>MAR[5:0]</a:t>
            </a:r>
            <a:endParaRPr lang="en-US" sz="1013" dirty="0"/>
          </a:p>
        </p:txBody>
      </p:sp>
      <p:sp>
        <p:nvSpPr>
          <p:cNvPr id="21" name="Text 18"/>
          <p:cNvSpPr/>
          <p:nvPr/>
        </p:nvSpPr>
        <p:spPr>
          <a:xfrm>
            <a:off x="1373526" y="3944487"/>
            <a:ext cx="5323740" cy="284761"/>
          </a:xfrm>
          <a:prstGeom prst="rect">
            <a:avLst/>
          </a:prstGeom>
          <a:noFill/>
          <a:ln/>
        </p:spPr>
        <p:txBody>
          <a:bodyPr wrap="square" lIns="63819" tIns="63819" rIns="63819" bIns="63819" rtlCol="0" anchor="ctr">
            <a:spAutoFit/>
          </a:bodyPr>
          <a:lstStyle/>
          <a:p>
            <a:r>
              <a:rPr lang="en-US" sz="1013" dirty="0">
                <a:solidFill>
                  <a:srgbClr val="495057"/>
                </a:solidFill>
                <a:latin typeface="Arial" pitchFamily="34" charset="0"/>
                <a:ea typeface="Arial" pitchFamily="34" charset="-122"/>
                <a:cs typeface="Arial" pitchFamily="34" charset="-120"/>
              </a:rPr>
              <a:t>Bellek Adres Yazmacı, bellekteki 6-bitlik adres bilgisini taşır</a:t>
            </a:r>
            <a:endParaRPr lang="en-US" sz="1013" dirty="0"/>
          </a:p>
        </p:txBody>
      </p:sp>
      <p:sp>
        <p:nvSpPr>
          <p:cNvPr id="22" name="Shape 19"/>
          <p:cNvSpPr/>
          <p:nvPr/>
        </p:nvSpPr>
        <p:spPr>
          <a:xfrm>
            <a:off x="214321" y="4245987"/>
            <a:ext cx="6429375" cy="318247"/>
          </a:xfrm>
          <a:prstGeom prst="rect">
            <a:avLst/>
          </a:prstGeom>
          <a:solidFill>
            <a:srgbClr val="007BFF">
              <a:alpha val="5000"/>
            </a:srgbClr>
          </a:solidFill>
          <a:ln/>
        </p:spPr>
        <p:txBody>
          <a:bodyPr/>
          <a:lstStyle/>
          <a:p>
            <a:endParaRPr lang="tr-TR" sz="1351"/>
          </a:p>
        </p:txBody>
      </p:sp>
      <p:sp>
        <p:nvSpPr>
          <p:cNvPr id="23" name="Text 20"/>
          <p:cNvSpPr/>
          <p:nvPr/>
        </p:nvSpPr>
        <p:spPr>
          <a:xfrm>
            <a:off x="267900" y="4326778"/>
            <a:ext cx="471283" cy="155877"/>
          </a:xfrm>
          <a:prstGeom prst="rect">
            <a:avLst/>
          </a:prstGeom>
          <a:noFill/>
          <a:ln/>
        </p:spPr>
        <p:txBody>
          <a:bodyPr wrap="none" lIns="0" tIns="0" rIns="0" bIns="0" rtlCol="0" anchor="ctr">
            <a:spAutoFit/>
          </a:bodyPr>
          <a:lstStyle/>
          <a:p>
            <a:r>
              <a:rPr lang="en-US" sz="1013" b="1" dirty="0">
                <a:solidFill>
                  <a:srgbClr val="007BFF"/>
                </a:solidFill>
                <a:latin typeface="Arial" pitchFamily="34" charset="0"/>
                <a:ea typeface="Arial" pitchFamily="34" charset="-122"/>
                <a:cs typeface="Arial" pitchFamily="34" charset="-120"/>
              </a:rPr>
              <a:t>RAMWr</a:t>
            </a:r>
            <a:endParaRPr lang="en-US" sz="1013" dirty="0"/>
          </a:p>
        </p:txBody>
      </p:sp>
      <p:sp>
        <p:nvSpPr>
          <p:cNvPr id="24" name="Text 21"/>
          <p:cNvSpPr/>
          <p:nvPr/>
        </p:nvSpPr>
        <p:spPr>
          <a:xfrm>
            <a:off x="1373526" y="4262733"/>
            <a:ext cx="5323740" cy="284761"/>
          </a:xfrm>
          <a:prstGeom prst="rect">
            <a:avLst/>
          </a:prstGeom>
          <a:noFill/>
          <a:ln/>
        </p:spPr>
        <p:txBody>
          <a:bodyPr wrap="square" lIns="63819" tIns="63819" rIns="63819" bIns="63819" rtlCol="0" anchor="ctr">
            <a:spAutoFit/>
          </a:bodyPr>
          <a:lstStyle/>
          <a:p>
            <a:r>
              <a:rPr lang="en-US" sz="1013" dirty="0">
                <a:solidFill>
                  <a:srgbClr val="495057"/>
                </a:solidFill>
                <a:latin typeface="Arial" pitchFamily="34" charset="0"/>
                <a:ea typeface="Arial" pitchFamily="34" charset="-122"/>
                <a:cs typeface="Arial" pitchFamily="34" charset="-120"/>
              </a:rPr>
              <a:t>Belleğe yazma işlemini kontrol eden sinyal (Write Enable)</a:t>
            </a:r>
            <a:endParaRPr lang="en-US" sz="1013"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36078"/>
            <a:ext cx="6858000" cy="5170858"/>
          </a:xfrm>
          <a:prstGeom prst="rect">
            <a:avLst/>
          </a:prstGeom>
        </p:spPr>
      </p:pic>
      <p:sp>
        <p:nvSpPr>
          <p:cNvPr id="3" name="Text 0"/>
          <p:cNvSpPr/>
          <p:nvPr/>
        </p:nvSpPr>
        <p:spPr>
          <a:xfrm>
            <a:off x="214321" y="8720"/>
            <a:ext cx="6482955" cy="233782"/>
          </a:xfrm>
          <a:prstGeom prst="rect">
            <a:avLst/>
          </a:prstGeom>
          <a:noFill/>
          <a:ln/>
        </p:spPr>
        <p:txBody>
          <a:bodyPr wrap="square" lIns="0" tIns="0" rIns="0" bIns="0" rtlCol="0" anchor="ctr">
            <a:spAutoFit/>
          </a:bodyPr>
          <a:lstStyle/>
          <a:p>
            <a:pPr algn="ctr"/>
            <a:r>
              <a:rPr lang="en-US" sz="1519" b="1" dirty="0">
                <a:solidFill>
                  <a:srgbClr val="0056B3"/>
                </a:solidFill>
                <a:latin typeface="Arial" pitchFamily="34" charset="0"/>
                <a:ea typeface="Arial" pitchFamily="34" charset="-122"/>
                <a:cs typeface="Arial" pitchFamily="34" charset="-120"/>
              </a:rPr>
              <a:t>BRAM Modülü</a:t>
            </a:r>
            <a:endParaRPr lang="en-US" sz="1519" dirty="0"/>
          </a:p>
        </p:txBody>
      </p:sp>
      <p:sp>
        <p:nvSpPr>
          <p:cNvPr id="4" name="Text 1"/>
          <p:cNvSpPr/>
          <p:nvPr/>
        </p:nvSpPr>
        <p:spPr>
          <a:xfrm>
            <a:off x="214321" y="480862"/>
            <a:ext cx="6482955" cy="311752"/>
          </a:xfrm>
          <a:prstGeom prst="rect">
            <a:avLst/>
          </a:prstGeom>
          <a:noFill/>
          <a:ln/>
        </p:spPr>
        <p:txBody>
          <a:bodyPr wrap="square" lIns="0" tIns="0" rIns="0" bIns="0" rtlCol="0" anchor="ctr">
            <a:spAutoFit/>
          </a:bodyPr>
          <a:lstStyle/>
          <a:p>
            <a:r>
              <a:rPr lang="en-US" sz="1013" dirty="0">
                <a:solidFill>
                  <a:srgbClr val="495057"/>
                </a:solidFill>
                <a:latin typeface="Arial" pitchFamily="34" charset="0"/>
                <a:ea typeface="Arial" pitchFamily="34" charset="-122"/>
                <a:cs typeface="Arial" pitchFamily="34" charset="-120"/>
              </a:rPr>
              <a:t>BRAM (Blok RAM) modülü, işlemcinin program kodlarını ve verilerini depoladığı bellek birimidir. Bu projede, basit bir bellek yapısı olarak kullanılmıştır.</a:t>
            </a:r>
            <a:endParaRPr lang="en-US" sz="1013" dirty="0"/>
          </a:p>
        </p:txBody>
      </p:sp>
      <p:pic>
        <p:nvPicPr>
          <p:cNvPr id="5" name="Image 1" descr="preencoded.png"/>
          <p:cNvPicPr>
            <a:picLocks noChangeAspect="1"/>
          </p:cNvPicPr>
          <p:nvPr/>
        </p:nvPicPr>
        <p:blipFill>
          <a:blip r:embed="rId4"/>
          <a:stretch>
            <a:fillRect/>
          </a:stretch>
        </p:blipFill>
        <p:spPr>
          <a:xfrm>
            <a:off x="2089557" y="949630"/>
            <a:ext cx="2678907" cy="1339455"/>
          </a:xfrm>
          <a:prstGeom prst="rect">
            <a:avLst/>
          </a:prstGeom>
        </p:spPr>
      </p:pic>
      <p:sp>
        <p:nvSpPr>
          <p:cNvPr id="6" name="Text 2"/>
          <p:cNvSpPr/>
          <p:nvPr/>
        </p:nvSpPr>
        <p:spPr>
          <a:xfrm>
            <a:off x="214321" y="2421170"/>
            <a:ext cx="6482955" cy="155877"/>
          </a:xfrm>
          <a:prstGeom prst="rect">
            <a:avLst/>
          </a:prstGeom>
          <a:noFill/>
          <a:ln/>
        </p:spPr>
        <p:txBody>
          <a:bodyPr wrap="square" lIns="0" tIns="0" rIns="0" bIns="0" rtlCol="0" anchor="ctr">
            <a:spAutoFit/>
          </a:bodyPr>
          <a:lstStyle/>
          <a:p>
            <a:r>
              <a:rPr lang="en-US" sz="1013" b="1" dirty="0">
                <a:solidFill>
                  <a:srgbClr val="007BFF"/>
                </a:solidFill>
                <a:latin typeface="Arial" pitchFamily="34" charset="0"/>
                <a:ea typeface="Arial" pitchFamily="34" charset="-122"/>
                <a:cs typeface="Arial" pitchFamily="34" charset="-120"/>
              </a:rPr>
              <a:t>BRAM Sinyalleri:</a:t>
            </a:r>
            <a:endParaRPr lang="en-US" sz="1013" dirty="0"/>
          </a:p>
        </p:txBody>
      </p:sp>
      <p:sp>
        <p:nvSpPr>
          <p:cNvPr id="7" name="Shape 3"/>
          <p:cNvSpPr/>
          <p:nvPr/>
        </p:nvSpPr>
        <p:spPr>
          <a:xfrm>
            <a:off x="214319" y="2709131"/>
            <a:ext cx="1853008" cy="334319"/>
          </a:xfrm>
          <a:prstGeom prst="rect">
            <a:avLst/>
          </a:prstGeom>
          <a:solidFill>
            <a:srgbClr val="0056B3"/>
          </a:solidFill>
          <a:ln/>
        </p:spPr>
        <p:txBody>
          <a:bodyPr/>
          <a:lstStyle/>
          <a:p>
            <a:endParaRPr lang="tr-TR" sz="1351"/>
          </a:p>
        </p:txBody>
      </p:sp>
      <p:sp>
        <p:nvSpPr>
          <p:cNvPr id="8" name="Text 4"/>
          <p:cNvSpPr/>
          <p:nvPr/>
        </p:nvSpPr>
        <p:spPr>
          <a:xfrm>
            <a:off x="214322" y="2721019"/>
            <a:ext cx="1906587" cy="310534"/>
          </a:xfrm>
          <a:prstGeom prst="rect">
            <a:avLst/>
          </a:prstGeom>
          <a:noFill/>
          <a:ln/>
        </p:spPr>
        <p:txBody>
          <a:bodyPr wrap="square" lIns="76581" tIns="76581" rIns="76581" bIns="76581" rtlCol="0" anchor="ctr">
            <a:spAutoFit/>
          </a:bodyPr>
          <a:lstStyle/>
          <a:p>
            <a:r>
              <a:rPr lang="en-US" sz="1013" b="1" dirty="0">
                <a:solidFill>
                  <a:srgbClr val="FFFFFF"/>
                </a:solidFill>
                <a:latin typeface="Arial" pitchFamily="34" charset="0"/>
                <a:ea typeface="Arial" pitchFamily="34" charset="-122"/>
                <a:cs typeface="Arial" pitchFamily="34" charset="-120"/>
              </a:rPr>
              <a:t>Sinyal</a:t>
            </a:r>
            <a:endParaRPr lang="en-US" sz="1013" dirty="0"/>
          </a:p>
        </p:txBody>
      </p:sp>
      <p:sp>
        <p:nvSpPr>
          <p:cNvPr id="9" name="Shape 5"/>
          <p:cNvSpPr/>
          <p:nvPr/>
        </p:nvSpPr>
        <p:spPr>
          <a:xfrm>
            <a:off x="2067335" y="2709131"/>
            <a:ext cx="4576367" cy="334319"/>
          </a:xfrm>
          <a:prstGeom prst="rect">
            <a:avLst/>
          </a:prstGeom>
          <a:solidFill>
            <a:srgbClr val="0056B3"/>
          </a:solidFill>
          <a:ln/>
        </p:spPr>
        <p:txBody>
          <a:bodyPr/>
          <a:lstStyle/>
          <a:p>
            <a:endParaRPr lang="tr-TR" sz="1351"/>
          </a:p>
        </p:txBody>
      </p:sp>
      <p:sp>
        <p:nvSpPr>
          <p:cNvPr id="10" name="Text 6"/>
          <p:cNvSpPr/>
          <p:nvPr/>
        </p:nvSpPr>
        <p:spPr>
          <a:xfrm>
            <a:off x="2067334" y="2721019"/>
            <a:ext cx="4629945" cy="310534"/>
          </a:xfrm>
          <a:prstGeom prst="rect">
            <a:avLst/>
          </a:prstGeom>
          <a:noFill/>
          <a:ln/>
        </p:spPr>
        <p:txBody>
          <a:bodyPr wrap="square" lIns="76581" tIns="76581" rIns="76581" bIns="76581" rtlCol="0" anchor="ctr">
            <a:spAutoFit/>
          </a:bodyPr>
          <a:lstStyle/>
          <a:p>
            <a:r>
              <a:rPr lang="en-US" sz="1013" b="1" dirty="0">
                <a:solidFill>
                  <a:srgbClr val="FFFFFF"/>
                </a:solidFill>
                <a:latin typeface="Arial" pitchFamily="34" charset="0"/>
                <a:ea typeface="Arial" pitchFamily="34" charset="-122"/>
                <a:cs typeface="Arial" pitchFamily="34" charset="-120"/>
              </a:rPr>
              <a:t>Açıklama</a:t>
            </a:r>
            <a:endParaRPr lang="en-US" sz="1013" dirty="0"/>
          </a:p>
        </p:txBody>
      </p:sp>
      <p:sp>
        <p:nvSpPr>
          <p:cNvPr id="11" name="Text 7"/>
          <p:cNvSpPr/>
          <p:nvPr/>
        </p:nvSpPr>
        <p:spPr>
          <a:xfrm>
            <a:off x="267903" y="3121558"/>
            <a:ext cx="666849" cy="155877"/>
          </a:xfrm>
          <a:prstGeom prst="rect">
            <a:avLst/>
          </a:prstGeom>
          <a:noFill/>
          <a:ln/>
        </p:spPr>
        <p:txBody>
          <a:bodyPr wrap="none" lIns="0" tIns="0" rIns="0" bIns="0" rtlCol="0" anchor="ctr">
            <a:spAutoFit/>
          </a:bodyPr>
          <a:lstStyle/>
          <a:p>
            <a:r>
              <a:rPr lang="en-US" sz="1013" b="1" dirty="0">
                <a:solidFill>
                  <a:srgbClr val="007BFF"/>
                </a:solidFill>
                <a:latin typeface="Arial" pitchFamily="34" charset="0"/>
                <a:ea typeface="Arial" pitchFamily="34" charset="-122"/>
                <a:cs typeface="Arial" pitchFamily="34" charset="-120"/>
              </a:rPr>
              <a:t>i_addr[5:0]</a:t>
            </a:r>
            <a:endParaRPr lang="en-US" sz="1013" dirty="0"/>
          </a:p>
        </p:txBody>
      </p:sp>
      <p:sp>
        <p:nvSpPr>
          <p:cNvPr id="12" name="Text 8"/>
          <p:cNvSpPr/>
          <p:nvPr/>
        </p:nvSpPr>
        <p:spPr>
          <a:xfrm>
            <a:off x="2067334" y="3058853"/>
            <a:ext cx="4629945" cy="284761"/>
          </a:xfrm>
          <a:prstGeom prst="rect">
            <a:avLst/>
          </a:prstGeom>
          <a:noFill/>
          <a:ln/>
        </p:spPr>
        <p:txBody>
          <a:bodyPr wrap="square" lIns="63819" tIns="63819" rIns="63819" bIns="63819" rtlCol="0" anchor="ctr">
            <a:spAutoFit/>
          </a:bodyPr>
          <a:lstStyle/>
          <a:p>
            <a:r>
              <a:rPr lang="en-US" sz="1013" dirty="0">
                <a:solidFill>
                  <a:srgbClr val="495057"/>
                </a:solidFill>
                <a:latin typeface="Arial" pitchFamily="34" charset="0"/>
                <a:ea typeface="Arial" pitchFamily="34" charset="-122"/>
                <a:cs typeface="Arial" pitchFamily="34" charset="-120"/>
              </a:rPr>
              <a:t>CPU'dan gelen 6-bitlik adres bilgisi</a:t>
            </a:r>
            <a:endParaRPr lang="en-US" sz="1013" dirty="0"/>
          </a:p>
        </p:txBody>
      </p:sp>
      <p:sp>
        <p:nvSpPr>
          <p:cNvPr id="13" name="Shape 9"/>
          <p:cNvSpPr/>
          <p:nvPr/>
        </p:nvSpPr>
        <p:spPr>
          <a:xfrm>
            <a:off x="214327" y="3359012"/>
            <a:ext cx="6429375" cy="318247"/>
          </a:xfrm>
          <a:prstGeom prst="rect">
            <a:avLst/>
          </a:prstGeom>
          <a:solidFill>
            <a:srgbClr val="007BFF">
              <a:alpha val="5000"/>
            </a:srgbClr>
          </a:solidFill>
          <a:ln/>
        </p:spPr>
        <p:txBody>
          <a:bodyPr/>
          <a:lstStyle/>
          <a:p>
            <a:endParaRPr lang="tr-TR" sz="1351"/>
          </a:p>
        </p:txBody>
      </p:sp>
      <p:sp>
        <p:nvSpPr>
          <p:cNvPr id="14" name="Text 10"/>
          <p:cNvSpPr/>
          <p:nvPr/>
        </p:nvSpPr>
        <p:spPr>
          <a:xfrm>
            <a:off x="267904" y="3439805"/>
            <a:ext cx="1189895" cy="155877"/>
          </a:xfrm>
          <a:prstGeom prst="rect">
            <a:avLst/>
          </a:prstGeom>
          <a:noFill/>
          <a:ln/>
        </p:spPr>
        <p:txBody>
          <a:bodyPr wrap="square" lIns="0" tIns="0" rIns="0" bIns="0" rtlCol="0" anchor="ctr">
            <a:spAutoFit/>
          </a:bodyPr>
          <a:lstStyle/>
          <a:p>
            <a:r>
              <a:rPr lang="en-US" sz="1013" b="1" dirty="0">
                <a:solidFill>
                  <a:srgbClr val="007BFF"/>
                </a:solidFill>
                <a:latin typeface="Arial" pitchFamily="34" charset="0"/>
                <a:ea typeface="Arial" pitchFamily="34" charset="-122"/>
                <a:cs typeface="Arial" pitchFamily="34" charset="-120"/>
              </a:rPr>
              <a:t>i_ram_data_in[9:0]</a:t>
            </a:r>
            <a:endParaRPr lang="en-US" sz="1013" dirty="0"/>
          </a:p>
        </p:txBody>
      </p:sp>
      <p:sp>
        <p:nvSpPr>
          <p:cNvPr id="15" name="Text 11"/>
          <p:cNvSpPr/>
          <p:nvPr/>
        </p:nvSpPr>
        <p:spPr>
          <a:xfrm>
            <a:off x="2067334" y="3375759"/>
            <a:ext cx="4629945" cy="284761"/>
          </a:xfrm>
          <a:prstGeom prst="rect">
            <a:avLst/>
          </a:prstGeom>
          <a:noFill/>
          <a:ln/>
        </p:spPr>
        <p:txBody>
          <a:bodyPr wrap="square" lIns="63819" tIns="63819" rIns="63819" bIns="63819" rtlCol="0" anchor="ctr">
            <a:spAutoFit/>
          </a:bodyPr>
          <a:lstStyle/>
          <a:p>
            <a:r>
              <a:rPr lang="en-US" sz="1013" dirty="0">
                <a:solidFill>
                  <a:srgbClr val="495057"/>
                </a:solidFill>
                <a:latin typeface="Arial" pitchFamily="34" charset="0"/>
                <a:ea typeface="Arial" pitchFamily="34" charset="-122"/>
                <a:cs typeface="Arial" pitchFamily="34" charset="-120"/>
              </a:rPr>
              <a:t>CPU'dan gelen 10-bitlik yazılacak veri</a:t>
            </a:r>
            <a:endParaRPr lang="en-US" sz="1013" dirty="0"/>
          </a:p>
        </p:txBody>
      </p:sp>
      <p:sp>
        <p:nvSpPr>
          <p:cNvPr id="16" name="Text 12"/>
          <p:cNvSpPr/>
          <p:nvPr/>
        </p:nvSpPr>
        <p:spPr>
          <a:xfrm>
            <a:off x="319198" y="3773282"/>
            <a:ext cx="282129" cy="155877"/>
          </a:xfrm>
          <a:prstGeom prst="rect">
            <a:avLst/>
          </a:prstGeom>
          <a:noFill/>
          <a:ln/>
        </p:spPr>
        <p:txBody>
          <a:bodyPr wrap="none" lIns="0" tIns="0" rIns="0" bIns="0" rtlCol="0" anchor="ctr">
            <a:spAutoFit/>
          </a:bodyPr>
          <a:lstStyle/>
          <a:p>
            <a:r>
              <a:rPr lang="en-US" sz="1013" b="1" dirty="0">
                <a:solidFill>
                  <a:srgbClr val="007BFF"/>
                </a:solidFill>
                <a:latin typeface="Arial" pitchFamily="34" charset="0"/>
                <a:ea typeface="Arial" pitchFamily="34" charset="-122"/>
                <a:cs typeface="Arial" pitchFamily="34" charset="-120"/>
              </a:rPr>
              <a:t>i_we</a:t>
            </a:r>
            <a:endParaRPr lang="en-US" sz="1013" dirty="0"/>
          </a:p>
        </p:txBody>
      </p:sp>
      <p:sp>
        <p:nvSpPr>
          <p:cNvPr id="17" name="Text 13"/>
          <p:cNvSpPr/>
          <p:nvPr/>
        </p:nvSpPr>
        <p:spPr>
          <a:xfrm>
            <a:off x="2067325" y="3707973"/>
            <a:ext cx="4629945" cy="284759"/>
          </a:xfrm>
          <a:prstGeom prst="rect">
            <a:avLst/>
          </a:prstGeom>
          <a:noFill/>
          <a:ln/>
        </p:spPr>
        <p:txBody>
          <a:bodyPr wrap="square" lIns="63819" tIns="63819" rIns="63819" bIns="63819" rtlCol="0" anchor="ctr">
            <a:spAutoFit/>
          </a:bodyPr>
          <a:lstStyle/>
          <a:p>
            <a:r>
              <a:rPr lang="en-US" sz="1013" dirty="0">
                <a:solidFill>
                  <a:srgbClr val="495057"/>
                </a:solidFill>
                <a:latin typeface="Arial" pitchFamily="34" charset="0"/>
                <a:ea typeface="Arial" pitchFamily="34" charset="-122"/>
                <a:cs typeface="Arial" pitchFamily="34" charset="-120"/>
              </a:rPr>
              <a:t>CPU'dan gelen yazma etkinleştirme sinyali (Write Enable)</a:t>
            </a:r>
            <a:endParaRPr lang="en-US" sz="1013" dirty="0"/>
          </a:p>
        </p:txBody>
      </p:sp>
      <p:sp>
        <p:nvSpPr>
          <p:cNvPr id="18" name="Shape 14"/>
          <p:cNvSpPr/>
          <p:nvPr/>
        </p:nvSpPr>
        <p:spPr>
          <a:xfrm>
            <a:off x="241110" y="4020030"/>
            <a:ext cx="6429375" cy="318246"/>
          </a:xfrm>
          <a:prstGeom prst="rect">
            <a:avLst/>
          </a:prstGeom>
          <a:solidFill>
            <a:srgbClr val="007BFF">
              <a:alpha val="5000"/>
            </a:srgbClr>
          </a:solidFill>
          <a:ln/>
        </p:spPr>
        <p:txBody>
          <a:bodyPr/>
          <a:lstStyle/>
          <a:p>
            <a:endParaRPr lang="tr-TR" sz="1351"/>
          </a:p>
        </p:txBody>
      </p:sp>
      <p:sp>
        <p:nvSpPr>
          <p:cNvPr id="19" name="Text 15"/>
          <p:cNvSpPr/>
          <p:nvPr/>
        </p:nvSpPr>
        <p:spPr>
          <a:xfrm>
            <a:off x="267897" y="4084935"/>
            <a:ext cx="1318357" cy="155877"/>
          </a:xfrm>
          <a:prstGeom prst="rect">
            <a:avLst/>
          </a:prstGeom>
          <a:noFill/>
          <a:ln/>
        </p:spPr>
        <p:txBody>
          <a:bodyPr wrap="square" lIns="0" tIns="0" rIns="0" bIns="0" rtlCol="0" anchor="ctr">
            <a:spAutoFit/>
          </a:bodyPr>
          <a:lstStyle/>
          <a:p>
            <a:r>
              <a:rPr lang="en-US" sz="1013" b="1" dirty="0">
                <a:solidFill>
                  <a:srgbClr val="007BFF"/>
                </a:solidFill>
                <a:latin typeface="Arial" pitchFamily="34" charset="0"/>
                <a:ea typeface="Arial" pitchFamily="34" charset="-122"/>
                <a:cs typeface="Arial" pitchFamily="34" charset="-120"/>
              </a:rPr>
              <a:t>o_ram_data_out[9:0]</a:t>
            </a:r>
            <a:endParaRPr lang="en-US" sz="1013" dirty="0"/>
          </a:p>
        </p:txBody>
      </p:sp>
      <p:sp>
        <p:nvSpPr>
          <p:cNvPr id="20" name="Text 16"/>
          <p:cNvSpPr/>
          <p:nvPr/>
        </p:nvSpPr>
        <p:spPr>
          <a:xfrm>
            <a:off x="2067324" y="4050744"/>
            <a:ext cx="4629945" cy="284759"/>
          </a:xfrm>
          <a:prstGeom prst="rect">
            <a:avLst/>
          </a:prstGeom>
          <a:noFill/>
          <a:ln/>
        </p:spPr>
        <p:txBody>
          <a:bodyPr wrap="square" lIns="63819" tIns="63819" rIns="63819" bIns="63819" rtlCol="0" anchor="ctr">
            <a:spAutoFit/>
          </a:bodyPr>
          <a:lstStyle/>
          <a:p>
            <a:r>
              <a:rPr lang="en-US" sz="1013" dirty="0">
                <a:solidFill>
                  <a:srgbClr val="495057"/>
                </a:solidFill>
                <a:latin typeface="Arial" pitchFamily="34" charset="0"/>
                <a:ea typeface="Arial" pitchFamily="34" charset="-122"/>
                <a:cs typeface="Arial" pitchFamily="34" charset="-120"/>
              </a:rPr>
              <a:t>Bellekten okunan 10-bitlik veri</a:t>
            </a:r>
            <a:endParaRPr lang="en-US" sz="1013"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6858000" cy="5143500"/>
          </a:xfrm>
          <a:prstGeom prst="rect">
            <a:avLst/>
          </a:prstGeom>
        </p:spPr>
      </p:pic>
      <p:sp>
        <p:nvSpPr>
          <p:cNvPr id="3" name="Text 0"/>
          <p:cNvSpPr/>
          <p:nvPr/>
        </p:nvSpPr>
        <p:spPr>
          <a:xfrm>
            <a:off x="214315" y="885020"/>
            <a:ext cx="6482955" cy="233782"/>
          </a:xfrm>
          <a:prstGeom prst="rect">
            <a:avLst/>
          </a:prstGeom>
          <a:noFill/>
          <a:ln/>
        </p:spPr>
        <p:txBody>
          <a:bodyPr wrap="square" lIns="0" tIns="0" rIns="0" bIns="0" rtlCol="0" anchor="ctr">
            <a:spAutoFit/>
          </a:bodyPr>
          <a:lstStyle/>
          <a:p>
            <a:pPr algn="ctr"/>
            <a:r>
              <a:rPr lang="en-US" sz="1519" b="1" dirty="0">
                <a:solidFill>
                  <a:srgbClr val="0056B3"/>
                </a:solidFill>
                <a:latin typeface="Arial" pitchFamily="34" charset="0"/>
                <a:ea typeface="Arial" pitchFamily="34" charset="-122"/>
                <a:cs typeface="Arial" pitchFamily="34" charset="-120"/>
              </a:rPr>
              <a:t>Kullanılan Yazılım</a:t>
            </a:r>
            <a:endParaRPr lang="en-US" sz="1519" dirty="0"/>
          </a:p>
        </p:txBody>
      </p:sp>
      <p:sp>
        <p:nvSpPr>
          <p:cNvPr id="4" name="Shape 1"/>
          <p:cNvSpPr/>
          <p:nvPr/>
        </p:nvSpPr>
        <p:spPr>
          <a:xfrm>
            <a:off x="214316" y="1307308"/>
            <a:ext cx="3043239" cy="831508"/>
          </a:xfrm>
          <a:prstGeom prst="rect">
            <a:avLst/>
          </a:prstGeom>
          <a:solidFill>
            <a:srgbClr val="FFFFFF"/>
          </a:solidFill>
          <a:ln/>
        </p:spPr>
        <p:txBody>
          <a:bodyPr/>
          <a:lstStyle/>
          <a:p>
            <a:endParaRPr lang="tr-TR" sz="1351"/>
          </a:p>
        </p:txBody>
      </p:sp>
      <p:sp>
        <p:nvSpPr>
          <p:cNvPr id="5" name="Shape 2"/>
          <p:cNvSpPr/>
          <p:nvPr/>
        </p:nvSpPr>
        <p:spPr>
          <a:xfrm>
            <a:off x="214321" y="1307308"/>
            <a:ext cx="21431" cy="831508"/>
          </a:xfrm>
          <a:prstGeom prst="rect">
            <a:avLst/>
          </a:prstGeom>
          <a:solidFill>
            <a:srgbClr val="007BFF"/>
          </a:solidFill>
          <a:ln/>
        </p:spPr>
        <p:txBody>
          <a:bodyPr/>
          <a:lstStyle/>
          <a:p>
            <a:endParaRPr lang="tr-TR" sz="1351"/>
          </a:p>
        </p:txBody>
      </p:sp>
      <p:pic>
        <p:nvPicPr>
          <p:cNvPr id="6" name="Image 1" descr="preencoded.png"/>
          <p:cNvPicPr>
            <a:picLocks noChangeAspect="1"/>
          </p:cNvPicPr>
          <p:nvPr/>
        </p:nvPicPr>
        <p:blipFill>
          <a:blip r:embed="rId4"/>
          <a:stretch>
            <a:fillRect/>
          </a:stretch>
        </p:blipFill>
        <p:spPr>
          <a:xfrm>
            <a:off x="321473" y="1626627"/>
            <a:ext cx="241103" cy="192881"/>
          </a:xfrm>
          <a:prstGeom prst="rect">
            <a:avLst/>
          </a:prstGeom>
        </p:spPr>
      </p:pic>
      <p:sp>
        <p:nvSpPr>
          <p:cNvPr id="7" name="Text 3"/>
          <p:cNvSpPr/>
          <p:nvPr/>
        </p:nvSpPr>
        <p:spPr>
          <a:xfrm>
            <a:off x="642944" y="1439398"/>
            <a:ext cx="2561035" cy="155877"/>
          </a:xfrm>
          <a:prstGeom prst="rect">
            <a:avLst/>
          </a:prstGeom>
          <a:noFill/>
          <a:ln/>
        </p:spPr>
        <p:txBody>
          <a:bodyPr wrap="square" lIns="0" tIns="0" rIns="0" bIns="0" rtlCol="0" anchor="ctr">
            <a:spAutoFit/>
          </a:bodyPr>
          <a:lstStyle/>
          <a:p>
            <a:r>
              <a:rPr lang="en-US" sz="1013" b="1" dirty="0">
                <a:solidFill>
                  <a:srgbClr val="007BFF"/>
                </a:solidFill>
                <a:latin typeface="Arial" pitchFamily="34" charset="0"/>
                <a:ea typeface="Arial" pitchFamily="34" charset="-122"/>
                <a:cs typeface="Arial" pitchFamily="34" charset="-120"/>
              </a:rPr>
              <a:t>Verilog HDL Geliştirme Ortamı</a:t>
            </a:r>
            <a:endParaRPr lang="en-US" sz="1013" dirty="0"/>
          </a:p>
        </p:txBody>
      </p:sp>
      <p:sp>
        <p:nvSpPr>
          <p:cNvPr id="8" name="Text 4"/>
          <p:cNvSpPr/>
          <p:nvPr/>
        </p:nvSpPr>
        <p:spPr>
          <a:xfrm>
            <a:off x="642944" y="1670050"/>
            <a:ext cx="2561035" cy="311752"/>
          </a:xfrm>
          <a:prstGeom prst="rect">
            <a:avLst/>
          </a:prstGeom>
          <a:noFill/>
          <a:ln/>
        </p:spPr>
        <p:txBody>
          <a:bodyPr wrap="square" lIns="0" tIns="0" rIns="0" bIns="0" rtlCol="0" anchor="ctr">
            <a:spAutoFit/>
          </a:bodyPr>
          <a:lstStyle/>
          <a:p>
            <a:r>
              <a:rPr lang="en-US" sz="1013" dirty="0">
                <a:solidFill>
                  <a:srgbClr val="495057"/>
                </a:solidFill>
                <a:latin typeface="Arial" pitchFamily="34" charset="0"/>
                <a:ea typeface="Arial" pitchFamily="34" charset="-122"/>
                <a:cs typeface="Arial" pitchFamily="34" charset="-120"/>
              </a:rPr>
              <a:t>Verilog kodunun yazılması ve düzenlenmesi için kullanıldı.</a:t>
            </a:r>
            <a:endParaRPr lang="en-US" sz="1013" dirty="0"/>
          </a:p>
        </p:txBody>
      </p:sp>
      <p:sp>
        <p:nvSpPr>
          <p:cNvPr id="9" name="Shape 5"/>
          <p:cNvSpPr/>
          <p:nvPr/>
        </p:nvSpPr>
        <p:spPr>
          <a:xfrm>
            <a:off x="214316" y="2245972"/>
            <a:ext cx="3043239" cy="831508"/>
          </a:xfrm>
          <a:prstGeom prst="rect">
            <a:avLst/>
          </a:prstGeom>
          <a:solidFill>
            <a:srgbClr val="FFFFFF"/>
          </a:solidFill>
          <a:ln/>
        </p:spPr>
        <p:txBody>
          <a:bodyPr/>
          <a:lstStyle/>
          <a:p>
            <a:endParaRPr lang="tr-TR" sz="1351"/>
          </a:p>
        </p:txBody>
      </p:sp>
      <p:sp>
        <p:nvSpPr>
          <p:cNvPr id="10" name="Shape 6"/>
          <p:cNvSpPr/>
          <p:nvPr/>
        </p:nvSpPr>
        <p:spPr>
          <a:xfrm>
            <a:off x="214321" y="2245972"/>
            <a:ext cx="21431" cy="831508"/>
          </a:xfrm>
          <a:prstGeom prst="rect">
            <a:avLst/>
          </a:prstGeom>
          <a:solidFill>
            <a:srgbClr val="007BFF"/>
          </a:solidFill>
          <a:ln/>
        </p:spPr>
        <p:txBody>
          <a:bodyPr/>
          <a:lstStyle/>
          <a:p>
            <a:endParaRPr lang="tr-TR" sz="1351"/>
          </a:p>
        </p:txBody>
      </p:sp>
      <p:pic>
        <p:nvPicPr>
          <p:cNvPr id="11" name="Image 2" descr="preencoded.png"/>
          <p:cNvPicPr>
            <a:picLocks noChangeAspect="1"/>
          </p:cNvPicPr>
          <p:nvPr/>
        </p:nvPicPr>
        <p:blipFill>
          <a:blip r:embed="rId5"/>
          <a:stretch>
            <a:fillRect/>
          </a:stretch>
        </p:blipFill>
        <p:spPr>
          <a:xfrm>
            <a:off x="321476" y="2565290"/>
            <a:ext cx="192881" cy="192881"/>
          </a:xfrm>
          <a:prstGeom prst="rect">
            <a:avLst/>
          </a:prstGeom>
        </p:spPr>
      </p:pic>
      <p:sp>
        <p:nvSpPr>
          <p:cNvPr id="12" name="Text 7"/>
          <p:cNvSpPr/>
          <p:nvPr/>
        </p:nvSpPr>
        <p:spPr>
          <a:xfrm>
            <a:off x="594725" y="2378062"/>
            <a:ext cx="2609255" cy="155877"/>
          </a:xfrm>
          <a:prstGeom prst="rect">
            <a:avLst/>
          </a:prstGeom>
          <a:noFill/>
          <a:ln/>
        </p:spPr>
        <p:txBody>
          <a:bodyPr wrap="square" lIns="0" tIns="0" rIns="0" bIns="0" rtlCol="0" anchor="ctr">
            <a:spAutoFit/>
          </a:bodyPr>
          <a:lstStyle/>
          <a:p>
            <a:r>
              <a:rPr lang="en-US" sz="1013" b="1" dirty="0">
                <a:solidFill>
                  <a:srgbClr val="007BFF"/>
                </a:solidFill>
                <a:latin typeface="Arial" pitchFamily="34" charset="0"/>
                <a:ea typeface="Arial" pitchFamily="34" charset="-122"/>
                <a:cs typeface="Arial" pitchFamily="34" charset="-120"/>
              </a:rPr>
              <a:t>Simülasyon Yazılımı</a:t>
            </a:r>
            <a:endParaRPr lang="en-US" sz="1013" dirty="0"/>
          </a:p>
        </p:txBody>
      </p:sp>
      <p:sp>
        <p:nvSpPr>
          <p:cNvPr id="13" name="Text 8"/>
          <p:cNvSpPr/>
          <p:nvPr/>
        </p:nvSpPr>
        <p:spPr>
          <a:xfrm>
            <a:off x="594725" y="2608714"/>
            <a:ext cx="2609255" cy="311752"/>
          </a:xfrm>
          <a:prstGeom prst="rect">
            <a:avLst/>
          </a:prstGeom>
          <a:noFill/>
          <a:ln/>
        </p:spPr>
        <p:txBody>
          <a:bodyPr wrap="square" lIns="0" tIns="0" rIns="0" bIns="0" rtlCol="0" anchor="ctr">
            <a:spAutoFit/>
          </a:bodyPr>
          <a:lstStyle/>
          <a:p>
            <a:r>
              <a:rPr lang="en-US" sz="1013" dirty="0">
                <a:solidFill>
                  <a:srgbClr val="495057"/>
                </a:solidFill>
                <a:latin typeface="Arial" pitchFamily="34" charset="0"/>
                <a:ea typeface="Arial" pitchFamily="34" charset="-122"/>
                <a:cs typeface="Arial" pitchFamily="34" charset="-120"/>
              </a:rPr>
              <a:t>Tasarımın fonksiyonel doğruluğunu test etmek için kullanıldı.</a:t>
            </a:r>
            <a:endParaRPr lang="en-US" sz="1013" dirty="0"/>
          </a:p>
        </p:txBody>
      </p:sp>
      <p:sp>
        <p:nvSpPr>
          <p:cNvPr id="14" name="Shape 9"/>
          <p:cNvSpPr/>
          <p:nvPr/>
        </p:nvSpPr>
        <p:spPr>
          <a:xfrm>
            <a:off x="214316" y="3184635"/>
            <a:ext cx="3043239" cy="831508"/>
          </a:xfrm>
          <a:prstGeom prst="rect">
            <a:avLst/>
          </a:prstGeom>
          <a:solidFill>
            <a:srgbClr val="FFFFFF"/>
          </a:solidFill>
          <a:ln/>
        </p:spPr>
        <p:txBody>
          <a:bodyPr/>
          <a:lstStyle/>
          <a:p>
            <a:endParaRPr lang="tr-TR" sz="1351"/>
          </a:p>
        </p:txBody>
      </p:sp>
      <p:sp>
        <p:nvSpPr>
          <p:cNvPr id="15" name="Shape 10"/>
          <p:cNvSpPr/>
          <p:nvPr/>
        </p:nvSpPr>
        <p:spPr>
          <a:xfrm>
            <a:off x="214321" y="3184635"/>
            <a:ext cx="21431" cy="831508"/>
          </a:xfrm>
          <a:prstGeom prst="rect">
            <a:avLst/>
          </a:prstGeom>
          <a:solidFill>
            <a:srgbClr val="007BFF"/>
          </a:solidFill>
          <a:ln/>
        </p:spPr>
        <p:txBody>
          <a:bodyPr/>
          <a:lstStyle/>
          <a:p>
            <a:endParaRPr lang="tr-TR" sz="1351"/>
          </a:p>
        </p:txBody>
      </p:sp>
      <p:pic>
        <p:nvPicPr>
          <p:cNvPr id="16" name="Image 3" descr="preencoded.png"/>
          <p:cNvPicPr>
            <a:picLocks noChangeAspect="1"/>
          </p:cNvPicPr>
          <p:nvPr/>
        </p:nvPicPr>
        <p:blipFill>
          <a:blip r:embed="rId6"/>
          <a:stretch>
            <a:fillRect/>
          </a:stretch>
        </p:blipFill>
        <p:spPr>
          <a:xfrm>
            <a:off x="321469" y="3503954"/>
            <a:ext cx="216992" cy="192881"/>
          </a:xfrm>
          <a:prstGeom prst="rect">
            <a:avLst/>
          </a:prstGeom>
        </p:spPr>
      </p:pic>
      <p:sp>
        <p:nvSpPr>
          <p:cNvPr id="17" name="Text 11"/>
          <p:cNvSpPr/>
          <p:nvPr/>
        </p:nvSpPr>
        <p:spPr>
          <a:xfrm>
            <a:off x="618828" y="3316727"/>
            <a:ext cx="2585144" cy="155877"/>
          </a:xfrm>
          <a:prstGeom prst="rect">
            <a:avLst/>
          </a:prstGeom>
          <a:noFill/>
          <a:ln/>
        </p:spPr>
        <p:txBody>
          <a:bodyPr wrap="square" lIns="0" tIns="0" rIns="0" bIns="0" rtlCol="0" anchor="ctr">
            <a:spAutoFit/>
          </a:bodyPr>
          <a:lstStyle/>
          <a:p>
            <a:r>
              <a:rPr lang="en-US" sz="1013" b="1" dirty="0">
                <a:solidFill>
                  <a:srgbClr val="007BFF"/>
                </a:solidFill>
                <a:latin typeface="Arial" pitchFamily="34" charset="0"/>
                <a:ea typeface="Arial" pitchFamily="34" charset="-122"/>
                <a:cs typeface="Arial" pitchFamily="34" charset="-120"/>
              </a:rPr>
              <a:t>Avionchip Simülasyon Altyapısı</a:t>
            </a:r>
            <a:endParaRPr lang="en-US" sz="1013" dirty="0"/>
          </a:p>
        </p:txBody>
      </p:sp>
      <p:sp>
        <p:nvSpPr>
          <p:cNvPr id="18" name="Text 12"/>
          <p:cNvSpPr/>
          <p:nvPr/>
        </p:nvSpPr>
        <p:spPr>
          <a:xfrm>
            <a:off x="618828" y="3547378"/>
            <a:ext cx="2585144" cy="311752"/>
          </a:xfrm>
          <a:prstGeom prst="rect">
            <a:avLst/>
          </a:prstGeom>
          <a:noFill/>
          <a:ln/>
        </p:spPr>
        <p:txBody>
          <a:bodyPr wrap="square" lIns="0" tIns="0" rIns="0" bIns="0" rtlCol="0" anchor="ctr">
            <a:spAutoFit/>
          </a:bodyPr>
          <a:lstStyle/>
          <a:p>
            <a:r>
              <a:rPr lang="en-US" sz="1013" dirty="0">
                <a:solidFill>
                  <a:srgbClr val="495057"/>
                </a:solidFill>
                <a:latin typeface="Arial" pitchFamily="34" charset="0"/>
                <a:ea typeface="Arial" pitchFamily="34" charset="-122"/>
                <a:cs typeface="Arial" pitchFamily="34" charset="-120"/>
              </a:rPr>
              <a:t>Projede, Avionchip firmasının simülasyon altyapısı kullanıldı.</a:t>
            </a:r>
            <a:endParaRPr lang="en-US" sz="1013" dirty="0"/>
          </a:p>
        </p:txBody>
      </p:sp>
      <p:pic>
        <p:nvPicPr>
          <p:cNvPr id="21" name="Picture 20">
            <a:extLst>
              <a:ext uri="{FF2B5EF4-FFF2-40B4-BE49-F238E27FC236}">
                <a16:creationId xmlns:a16="http://schemas.microsoft.com/office/drawing/2014/main" id="{905F6D4E-1013-4F61-D7A9-8A57CF36D557}"/>
              </a:ext>
            </a:extLst>
          </p:cNvPr>
          <p:cNvPicPr>
            <a:picLocks noChangeAspect="1"/>
          </p:cNvPicPr>
          <p:nvPr/>
        </p:nvPicPr>
        <p:blipFill>
          <a:blip r:embed="rId7"/>
          <a:stretch>
            <a:fillRect/>
          </a:stretch>
        </p:blipFill>
        <p:spPr>
          <a:xfrm>
            <a:off x="3455792" y="1770097"/>
            <a:ext cx="3349997" cy="1603306"/>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6858000" cy="5964250"/>
          </a:xfrm>
          <a:prstGeom prst="rect">
            <a:avLst/>
          </a:prstGeom>
        </p:spPr>
      </p:pic>
      <p:sp>
        <p:nvSpPr>
          <p:cNvPr id="3" name="Text 0"/>
          <p:cNvSpPr/>
          <p:nvPr/>
        </p:nvSpPr>
        <p:spPr>
          <a:xfrm>
            <a:off x="214315" y="885020"/>
            <a:ext cx="6482955" cy="233782"/>
          </a:xfrm>
          <a:prstGeom prst="rect">
            <a:avLst/>
          </a:prstGeom>
          <a:noFill/>
          <a:ln/>
        </p:spPr>
        <p:txBody>
          <a:bodyPr wrap="square" lIns="0" tIns="0" rIns="0" bIns="0" rtlCol="0" anchor="ctr">
            <a:spAutoFit/>
          </a:bodyPr>
          <a:lstStyle/>
          <a:p>
            <a:pPr algn="ctr"/>
            <a:r>
              <a:rPr lang="en-US" sz="1519" b="1" dirty="0">
                <a:solidFill>
                  <a:srgbClr val="0056B3"/>
                </a:solidFill>
                <a:latin typeface="Arial" pitchFamily="34" charset="0"/>
                <a:ea typeface="Arial" pitchFamily="34" charset="-122"/>
                <a:cs typeface="Arial" pitchFamily="34" charset="-120"/>
              </a:rPr>
              <a:t>Sonuçlar</a:t>
            </a:r>
            <a:endParaRPr lang="en-US" sz="1519" dirty="0"/>
          </a:p>
        </p:txBody>
      </p:sp>
      <p:sp>
        <p:nvSpPr>
          <p:cNvPr id="4" name="Text 1"/>
          <p:cNvSpPr/>
          <p:nvPr/>
        </p:nvSpPr>
        <p:spPr>
          <a:xfrm>
            <a:off x="214315" y="1332242"/>
            <a:ext cx="6482955" cy="155877"/>
          </a:xfrm>
          <a:prstGeom prst="rect">
            <a:avLst/>
          </a:prstGeom>
          <a:noFill/>
          <a:ln/>
        </p:spPr>
        <p:txBody>
          <a:bodyPr wrap="square" lIns="0" tIns="0" rIns="0" bIns="0" rtlCol="0" anchor="ctr">
            <a:spAutoFit/>
          </a:bodyPr>
          <a:lstStyle/>
          <a:p>
            <a:pPr algn="ctr"/>
            <a:r>
              <a:rPr lang="en-US" sz="1013" dirty="0">
                <a:solidFill>
                  <a:srgbClr val="495057"/>
                </a:solidFill>
                <a:latin typeface="Arial" pitchFamily="34" charset="0"/>
                <a:ea typeface="Arial" pitchFamily="34" charset="-122"/>
                <a:cs typeface="Arial" pitchFamily="34" charset="-120"/>
              </a:rPr>
              <a:t>Tasarlanan Avion-CPU ile aşağıdaki operasyonlar başarıyla desteklenmektedir:</a:t>
            </a:r>
            <a:endParaRPr lang="en-US" sz="1013" dirty="0"/>
          </a:p>
        </p:txBody>
      </p:sp>
      <p:sp>
        <p:nvSpPr>
          <p:cNvPr id="5" name="Shape 2"/>
          <p:cNvSpPr/>
          <p:nvPr/>
        </p:nvSpPr>
        <p:spPr>
          <a:xfrm>
            <a:off x="932260" y="1598769"/>
            <a:ext cx="1607344" cy="983661"/>
          </a:xfrm>
          <a:prstGeom prst="rect">
            <a:avLst/>
          </a:prstGeom>
          <a:solidFill>
            <a:srgbClr val="007BFF">
              <a:alpha val="10000"/>
            </a:srgbClr>
          </a:solidFill>
          <a:ln/>
        </p:spPr>
        <p:txBody>
          <a:bodyPr/>
          <a:lstStyle/>
          <a:p>
            <a:endParaRPr lang="tr-TR" sz="1351"/>
          </a:p>
        </p:txBody>
      </p:sp>
      <p:sp>
        <p:nvSpPr>
          <p:cNvPr id="6" name="Shape 3"/>
          <p:cNvSpPr/>
          <p:nvPr/>
        </p:nvSpPr>
        <p:spPr>
          <a:xfrm>
            <a:off x="932268" y="1598769"/>
            <a:ext cx="21431" cy="983661"/>
          </a:xfrm>
          <a:prstGeom prst="rect">
            <a:avLst/>
          </a:prstGeom>
          <a:solidFill>
            <a:srgbClr val="007BFF"/>
          </a:solidFill>
          <a:ln/>
        </p:spPr>
        <p:txBody>
          <a:bodyPr/>
          <a:lstStyle/>
          <a:p>
            <a:endParaRPr lang="tr-TR" sz="1351"/>
          </a:p>
        </p:txBody>
      </p:sp>
      <p:sp>
        <p:nvSpPr>
          <p:cNvPr id="7" name="Text 4"/>
          <p:cNvSpPr/>
          <p:nvPr/>
        </p:nvSpPr>
        <p:spPr>
          <a:xfrm>
            <a:off x="1012627" y="1704066"/>
            <a:ext cx="1500188" cy="155877"/>
          </a:xfrm>
          <a:prstGeom prst="rect">
            <a:avLst/>
          </a:prstGeom>
          <a:noFill/>
          <a:ln/>
        </p:spPr>
        <p:txBody>
          <a:bodyPr wrap="square" lIns="0" tIns="0" rIns="0" bIns="0" rtlCol="0" anchor="ctr">
            <a:spAutoFit/>
          </a:bodyPr>
          <a:lstStyle/>
          <a:p>
            <a:pPr algn="ctr"/>
            <a:r>
              <a:rPr lang="en-US" sz="1013" b="1" dirty="0">
                <a:solidFill>
                  <a:srgbClr val="007BFF"/>
                </a:solidFill>
                <a:latin typeface="Arial" pitchFamily="34" charset="0"/>
                <a:ea typeface="Arial" pitchFamily="34" charset="-122"/>
                <a:cs typeface="Arial" pitchFamily="34" charset="-120"/>
              </a:rPr>
              <a:t>Bellek İşlemleri</a:t>
            </a:r>
            <a:endParaRPr lang="en-US" sz="1013" dirty="0"/>
          </a:p>
        </p:txBody>
      </p:sp>
      <p:sp>
        <p:nvSpPr>
          <p:cNvPr id="8" name="Text 5"/>
          <p:cNvSpPr/>
          <p:nvPr/>
        </p:nvSpPr>
        <p:spPr>
          <a:xfrm>
            <a:off x="1184080" y="1909798"/>
            <a:ext cx="1328739" cy="155877"/>
          </a:xfrm>
          <a:prstGeom prst="rect">
            <a:avLst/>
          </a:prstGeom>
          <a:noFill/>
          <a:ln/>
        </p:spPr>
        <p:txBody>
          <a:bodyPr wrap="square" lIns="0" tIns="0" rIns="0" bIns="0" rtlCol="0" anchor="ctr">
            <a:spAutoFit/>
          </a:bodyPr>
          <a:lstStyle/>
          <a:p>
            <a:r>
              <a:rPr lang="en-US" sz="1013" dirty="0">
                <a:solidFill>
                  <a:srgbClr val="495057"/>
                </a:solidFill>
                <a:latin typeface="Arial" pitchFamily="34" charset="0"/>
                <a:ea typeface="Arial" pitchFamily="34" charset="-122"/>
                <a:cs typeface="Arial" pitchFamily="34" charset="-120"/>
              </a:rPr>
              <a:t>Load (Yükleme)</a:t>
            </a:r>
            <a:endParaRPr lang="en-US" sz="1013" dirty="0"/>
          </a:p>
        </p:txBody>
      </p:sp>
      <p:sp>
        <p:nvSpPr>
          <p:cNvPr id="9" name="Text 6"/>
          <p:cNvSpPr/>
          <p:nvPr/>
        </p:nvSpPr>
        <p:spPr>
          <a:xfrm>
            <a:off x="1184080" y="2115531"/>
            <a:ext cx="1328739" cy="155877"/>
          </a:xfrm>
          <a:prstGeom prst="rect">
            <a:avLst/>
          </a:prstGeom>
          <a:noFill/>
          <a:ln/>
        </p:spPr>
        <p:txBody>
          <a:bodyPr wrap="square" lIns="0" tIns="0" rIns="0" bIns="0" rtlCol="0" anchor="ctr">
            <a:spAutoFit/>
          </a:bodyPr>
          <a:lstStyle/>
          <a:p>
            <a:r>
              <a:rPr lang="en-US" sz="1013" dirty="0">
                <a:solidFill>
                  <a:srgbClr val="495057"/>
                </a:solidFill>
                <a:latin typeface="Arial" pitchFamily="34" charset="0"/>
                <a:ea typeface="Arial" pitchFamily="34" charset="-122"/>
                <a:cs typeface="Arial" pitchFamily="34" charset="-120"/>
              </a:rPr>
              <a:t>Store (Depolama)</a:t>
            </a:r>
            <a:endParaRPr lang="en-US" sz="1013" dirty="0"/>
          </a:p>
        </p:txBody>
      </p:sp>
      <p:sp>
        <p:nvSpPr>
          <p:cNvPr id="10" name="Shape 7"/>
          <p:cNvSpPr/>
          <p:nvPr/>
        </p:nvSpPr>
        <p:spPr>
          <a:xfrm>
            <a:off x="2625329" y="1598769"/>
            <a:ext cx="1607344" cy="983661"/>
          </a:xfrm>
          <a:prstGeom prst="rect">
            <a:avLst/>
          </a:prstGeom>
          <a:solidFill>
            <a:srgbClr val="007BFF">
              <a:alpha val="10000"/>
            </a:srgbClr>
          </a:solidFill>
          <a:ln/>
        </p:spPr>
        <p:txBody>
          <a:bodyPr/>
          <a:lstStyle/>
          <a:p>
            <a:endParaRPr lang="tr-TR" sz="1351"/>
          </a:p>
        </p:txBody>
      </p:sp>
      <p:sp>
        <p:nvSpPr>
          <p:cNvPr id="11" name="Shape 8"/>
          <p:cNvSpPr/>
          <p:nvPr/>
        </p:nvSpPr>
        <p:spPr>
          <a:xfrm>
            <a:off x="2625337" y="1598769"/>
            <a:ext cx="21431" cy="983661"/>
          </a:xfrm>
          <a:prstGeom prst="rect">
            <a:avLst/>
          </a:prstGeom>
          <a:solidFill>
            <a:srgbClr val="007BFF"/>
          </a:solidFill>
          <a:ln/>
        </p:spPr>
        <p:txBody>
          <a:bodyPr/>
          <a:lstStyle/>
          <a:p>
            <a:endParaRPr lang="tr-TR" sz="1351"/>
          </a:p>
        </p:txBody>
      </p:sp>
      <p:sp>
        <p:nvSpPr>
          <p:cNvPr id="12" name="Text 9"/>
          <p:cNvSpPr/>
          <p:nvPr/>
        </p:nvSpPr>
        <p:spPr>
          <a:xfrm>
            <a:off x="2705695" y="1704066"/>
            <a:ext cx="1500188" cy="155877"/>
          </a:xfrm>
          <a:prstGeom prst="rect">
            <a:avLst/>
          </a:prstGeom>
          <a:noFill/>
          <a:ln/>
        </p:spPr>
        <p:txBody>
          <a:bodyPr wrap="square" lIns="0" tIns="0" rIns="0" bIns="0" rtlCol="0" anchor="ctr">
            <a:spAutoFit/>
          </a:bodyPr>
          <a:lstStyle/>
          <a:p>
            <a:pPr algn="ctr"/>
            <a:r>
              <a:rPr lang="en-US" sz="1013" b="1" dirty="0">
                <a:solidFill>
                  <a:srgbClr val="007BFF"/>
                </a:solidFill>
                <a:latin typeface="Arial" pitchFamily="34" charset="0"/>
                <a:ea typeface="Arial" pitchFamily="34" charset="-122"/>
                <a:cs typeface="Arial" pitchFamily="34" charset="-120"/>
              </a:rPr>
              <a:t>Aritmetik İşlemler</a:t>
            </a:r>
            <a:endParaRPr lang="en-US" sz="1013" dirty="0"/>
          </a:p>
        </p:txBody>
      </p:sp>
      <p:sp>
        <p:nvSpPr>
          <p:cNvPr id="13" name="Text 10"/>
          <p:cNvSpPr/>
          <p:nvPr/>
        </p:nvSpPr>
        <p:spPr>
          <a:xfrm>
            <a:off x="2877148" y="1909798"/>
            <a:ext cx="1328739" cy="155877"/>
          </a:xfrm>
          <a:prstGeom prst="rect">
            <a:avLst/>
          </a:prstGeom>
          <a:noFill/>
          <a:ln/>
        </p:spPr>
        <p:txBody>
          <a:bodyPr wrap="square" lIns="0" tIns="0" rIns="0" bIns="0" rtlCol="0" anchor="ctr">
            <a:spAutoFit/>
          </a:bodyPr>
          <a:lstStyle/>
          <a:p>
            <a:r>
              <a:rPr lang="en-US" sz="1013" dirty="0">
                <a:solidFill>
                  <a:srgbClr val="495057"/>
                </a:solidFill>
                <a:latin typeface="Arial" pitchFamily="34" charset="0"/>
                <a:ea typeface="Arial" pitchFamily="34" charset="-122"/>
                <a:cs typeface="Arial" pitchFamily="34" charset="-120"/>
              </a:rPr>
              <a:t>Add (Toplama)</a:t>
            </a:r>
            <a:endParaRPr lang="en-US" sz="1013" dirty="0"/>
          </a:p>
        </p:txBody>
      </p:sp>
      <p:sp>
        <p:nvSpPr>
          <p:cNvPr id="14" name="Text 11"/>
          <p:cNvSpPr/>
          <p:nvPr/>
        </p:nvSpPr>
        <p:spPr>
          <a:xfrm>
            <a:off x="2877148" y="2115530"/>
            <a:ext cx="1328739" cy="155877"/>
          </a:xfrm>
          <a:prstGeom prst="rect">
            <a:avLst/>
          </a:prstGeom>
          <a:noFill/>
          <a:ln/>
        </p:spPr>
        <p:txBody>
          <a:bodyPr wrap="square" lIns="0" tIns="0" rIns="0" bIns="0" rtlCol="0" anchor="ctr">
            <a:spAutoFit/>
          </a:bodyPr>
          <a:lstStyle/>
          <a:p>
            <a:r>
              <a:rPr lang="en-US" sz="1013" dirty="0">
                <a:solidFill>
                  <a:srgbClr val="495057"/>
                </a:solidFill>
                <a:latin typeface="Arial" pitchFamily="34" charset="0"/>
                <a:ea typeface="Arial" pitchFamily="34" charset="-122"/>
                <a:cs typeface="Arial" pitchFamily="34" charset="-120"/>
              </a:rPr>
              <a:t>Sub (Çıkarma)</a:t>
            </a:r>
            <a:endParaRPr lang="en-US" sz="1013" dirty="0"/>
          </a:p>
        </p:txBody>
      </p:sp>
      <p:sp>
        <p:nvSpPr>
          <p:cNvPr id="15" name="Text 12"/>
          <p:cNvSpPr/>
          <p:nvPr/>
        </p:nvSpPr>
        <p:spPr>
          <a:xfrm>
            <a:off x="2877148" y="2321262"/>
            <a:ext cx="1328739" cy="155877"/>
          </a:xfrm>
          <a:prstGeom prst="rect">
            <a:avLst/>
          </a:prstGeom>
          <a:noFill/>
          <a:ln/>
        </p:spPr>
        <p:txBody>
          <a:bodyPr wrap="square" lIns="0" tIns="0" rIns="0" bIns="0" rtlCol="0" anchor="ctr">
            <a:spAutoFit/>
          </a:bodyPr>
          <a:lstStyle/>
          <a:p>
            <a:r>
              <a:rPr lang="en-US" sz="1013" dirty="0">
                <a:solidFill>
                  <a:srgbClr val="495057"/>
                </a:solidFill>
                <a:latin typeface="Arial" pitchFamily="34" charset="0"/>
                <a:ea typeface="Arial" pitchFamily="34" charset="-122"/>
                <a:cs typeface="Arial" pitchFamily="34" charset="-120"/>
              </a:rPr>
              <a:t>Mul (Çarpma)</a:t>
            </a:r>
            <a:endParaRPr lang="en-US" sz="1013" dirty="0"/>
          </a:p>
        </p:txBody>
      </p:sp>
      <p:sp>
        <p:nvSpPr>
          <p:cNvPr id="16" name="Shape 13"/>
          <p:cNvSpPr/>
          <p:nvPr/>
        </p:nvSpPr>
        <p:spPr>
          <a:xfrm>
            <a:off x="4318399" y="1598769"/>
            <a:ext cx="1607344" cy="983661"/>
          </a:xfrm>
          <a:prstGeom prst="rect">
            <a:avLst/>
          </a:prstGeom>
          <a:solidFill>
            <a:srgbClr val="007BFF">
              <a:alpha val="10000"/>
            </a:srgbClr>
          </a:solidFill>
          <a:ln/>
        </p:spPr>
        <p:txBody>
          <a:bodyPr/>
          <a:lstStyle/>
          <a:p>
            <a:endParaRPr lang="tr-TR" sz="1351"/>
          </a:p>
        </p:txBody>
      </p:sp>
      <p:sp>
        <p:nvSpPr>
          <p:cNvPr id="17" name="Shape 14"/>
          <p:cNvSpPr/>
          <p:nvPr/>
        </p:nvSpPr>
        <p:spPr>
          <a:xfrm>
            <a:off x="4318405" y="1598769"/>
            <a:ext cx="21431" cy="983661"/>
          </a:xfrm>
          <a:prstGeom prst="rect">
            <a:avLst/>
          </a:prstGeom>
          <a:solidFill>
            <a:srgbClr val="007BFF"/>
          </a:solidFill>
          <a:ln/>
        </p:spPr>
        <p:txBody>
          <a:bodyPr/>
          <a:lstStyle/>
          <a:p>
            <a:endParaRPr lang="tr-TR" sz="1351"/>
          </a:p>
        </p:txBody>
      </p:sp>
      <p:sp>
        <p:nvSpPr>
          <p:cNvPr id="18" name="Text 15"/>
          <p:cNvSpPr/>
          <p:nvPr/>
        </p:nvSpPr>
        <p:spPr>
          <a:xfrm>
            <a:off x="4398765" y="1806932"/>
            <a:ext cx="1500188" cy="155877"/>
          </a:xfrm>
          <a:prstGeom prst="rect">
            <a:avLst/>
          </a:prstGeom>
          <a:noFill/>
          <a:ln/>
        </p:spPr>
        <p:txBody>
          <a:bodyPr wrap="square" lIns="0" tIns="0" rIns="0" bIns="0" rtlCol="0" anchor="ctr">
            <a:spAutoFit/>
          </a:bodyPr>
          <a:lstStyle/>
          <a:p>
            <a:pPr algn="ctr"/>
            <a:r>
              <a:rPr lang="en-US" sz="1013" b="1" dirty="0">
                <a:solidFill>
                  <a:srgbClr val="007BFF"/>
                </a:solidFill>
                <a:latin typeface="Arial" pitchFamily="34" charset="0"/>
                <a:ea typeface="Arial" pitchFamily="34" charset="-122"/>
                <a:cs typeface="Arial" pitchFamily="34" charset="-120"/>
              </a:rPr>
              <a:t>Dallanma Operasyonları</a:t>
            </a:r>
            <a:endParaRPr lang="en-US" sz="1013" dirty="0"/>
          </a:p>
        </p:txBody>
      </p:sp>
      <p:sp>
        <p:nvSpPr>
          <p:cNvPr id="19" name="Text 16"/>
          <p:cNvSpPr/>
          <p:nvPr/>
        </p:nvSpPr>
        <p:spPr>
          <a:xfrm>
            <a:off x="4570216" y="2115530"/>
            <a:ext cx="1328739" cy="155877"/>
          </a:xfrm>
          <a:prstGeom prst="rect">
            <a:avLst/>
          </a:prstGeom>
          <a:noFill/>
          <a:ln/>
        </p:spPr>
        <p:txBody>
          <a:bodyPr wrap="square" lIns="0" tIns="0" rIns="0" bIns="0" rtlCol="0" anchor="ctr">
            <a:spAutoFit/>
          </a:bodyPr>
          <a:lstStyle/>
          <a:p>
            <a:r>
              <a:rPr lang="en-US" sz="1013" dirty="0">
                <a:solidFill>
                  <a:srgbClr val="495057"/>
                </a:solidFill>
                <a:latin typeface="Arial" pitchFamily="34" charset="0"/>
                <a:ea typeface="Arial" pitchFamily="34" charset="-122"/>
                <a:cs typeface="Arial" pitchFamily="34" charset="-120"/>
              </a:rPr>
              <a:t>Jmp (Atlama)</a:t>
            </a:r>
            <a:endParaRPr lang="en-US" sz="1013" dirty="0"/>
          </a:p>
        </p:txBody>
      </p:sp>
      <p:sp>
        <p:nvSpPr>
          <p:cNvPr id="20" name="Text 17"/>
          <p:cNvSpPr/>
          <p:nvPr/>
        </p:nvSpPr>
        <p:spPr>
          <a:xfrm>
            <a:off x="4570216" y="2321263"/>
            <a:ext cx="1328739" cy="155877"/>
          </a:xfrm>
          <a:prstGeom prst="rect">
            <a:avLst/>
          </a:prstGeom>
          <a:noFill/>
          <a:ln/>
        </p:spPr>
        <p:txBody>
          <a:bodyPr wrap="square" lIns="0" tIns="0" rIns="0" bIns="0" rtlCol="0" anchor="ctr">
            <a:spAutoFit/>
          </a:bodyPr>
          <a:lstStyle/>
          <a:p>
            <a:r>
              <a:rPr lang="en-US" sz="1013" dirty="0">
                <a:solidFill>
                  <a:srgbClr val="495057"/>
                </a:solidFill>
                <a:latin typeface="Arial" pitchFamily="34" charset="0"/>
                <a:ea typeface="Arial" pitchFamily="34" charset="-122"/>
                <a:cs typeface="Arial" pitchFamily="34" charset="-120"/>
              </a:rPr>
              <a:t>Jmz (Sıfırsa Atlama)</a:t>
            </a:r>
            <a:endParaRPr lang="en-US" sz="1013" dirty="0"/>
          </a:p>
        </p:txBody>
      </p:sp>
      <p:sp>
        <p:nvSpPr>
          <p:cNvPr id="21" name="Shape 18"/>
          <p:cNvSpPr/>
          <p:nvPr/>
        </p:nvSpPr>
        <p:spPr>
          <a:xfrm>
            <a:off x="2625329" y="2748525"/>
            <a:ext cx="1607344" cy="777929"/>
          </a:xfrm>
          <a:prstGeom prst="rect">
            <a:avLst/>
          </a:prstGeom>
          <a:solidFill>
            <a:srgbClr val="007BFF">
              <a:alpha val="10000"/>
            </a:srgbClr>
          </a:solidFill>
          <a:ln/>
        </p:spPr>
        <p:txBody>
          <a:bodyPr/>
          <a:lstStyle/>
          <a:p>
            <a:endParaRPr lang="tr-TR" sz="1351"/>
          </a:p>
        </p:txBody>
      </p:sp>
      <p:sp>
        <p:nvSpPr>
          <p:cNvPr id="22" name="Shape 19"/>
          <p:cNvSpPr/>
          <p:nvPr/>
        </p:nvSpPr>
        <p:spPr>
          <a:xfrm>
            <a:off x="2625337" y="2748525"/>
            <a:ext cx="21431" cy="777929"/>
          </a:xfrm>
          <a:prstGeom prst="rect">
            <a:avLst/>
          </a:prstGeom>
          <a:solidFill>
            <a:srgbClr val="007BFF"/>
          </a:solidFill>
          <a:ln/>
        </p:spPr>
        <p:txBody>
          <a:bodyPr/>
          <a:lstStyle/>
          <a:p>
            <a:endParaRPr lang="tr-TR" sz="1351"/>
          </a:p>
        </p:txBody>
      </p:sp>
      <p:sp>
        <p:nvSpPr>
          <p:cNvPr id="23" name="Text 20"/>
          <p:cNvSpPr/>
          <p:nvPr/>
        </p:nvSpPr>
        <p:spPr>
          <a:xfrm>
            <a:off x="2705695" y="2853819"/>
            <a:ext cx="1500188" cy="155877"/>
          </a:xfrm>
          <a:prstGeom prst="rect">
            <a:avLst/>
          </a:prstGeom>
          <a:noFill/>
          <a:ln/>
        </p:spPr>
        <p:txBody>
          <a:bodyPr wrap="square" lIns="0" tIns="0" rIns="0" bIns="0" rtlCol="0" anchor="ctr">
            <a:spAutoFit/>
          </a:bodyPr>
          <a:lstStyle/>
          <a:p>
            <a:pPr algn="ctr"/>
            <a:r>
              <a:rPr lang="en-US" sz="1013" b="1" dirty="0">
                <a:solidFill>
                  <a:srgbClr val="007BFF"/>
                </a:solidFill>
                <a:latin typeface="Arial" pitchFamily="34" charset="0"/>
                <a:ea typeface="Arial" pitchFamily="34" charset="-122"/>
                <a:cs typeface="Arial" pitchFamily="34" charset="-120"/>
              </a:rPr>
              <a:t>Diğer Operasyonlar</a:t>
            </a:r>
            <a:endParaRPr lang="en-US" sz="1013" dirty="0"/>
          </a:p>
        </p:txBody>
      </p:sp>
      <p:sp>
        <p:nvSpPr>
          <p:cNvPr id="24" name="Text 21"/>
          <p:cNvSpPr/>
          <p:nvPr/>
        </p:nvSpPr>
        <p:spPr>
          <a:xfrm>
            <a:off x="2877148" y="3059550"/>
            <a:ext cx="1328739" cy="155877"/>
          </a:xfrm>
          <a:prstGeom prst="rect">
            <a:avLst/>
          </a:prstGeom>
          <a:noFill/>
          <a:ln/>
        </p:spPr>
        <p:txBody>
          <a:bodyPr wrap="square" lIns="0" tIns="0" rIns="0" bIns="0" rtlCol="0" anchor="ctr">
            <a:spAutoFit/>
          </a:bodyPr>
          <a:lstStyle/>
          <a:p>
            <a:r>
              <a:rPr lang="en-US" sz="1013" dirty="0">
                <a:solidFill>
                  <a:srgbClr val="495057"/>
                </a:solidFill>
                <a:latin typeface="Arial" pitchFamily="34" charset="0"/>
                <a:ea typeface="Arial" pitchFamily="34" charset="-122"/>
                <a:cs typeface="Arial" pitchFamily="34" charset="-120"/>
              </a:rPr>
              <a:t>Nop (İşlem Yok)</a:t>
            </a:r>
            <a:endParaRPr lang="en-US" sz="1013" dirty="0"/>
          </a:p>
        </p:txBody>
      </p:sp>
      <p:sp>
        <p:nvSpPr>
          <p:cNvPr id="25" name="Text 22"/>
          <p:cNvSpPr/>
          <p:nvPr/>
        </p:nvSpPr>
        <p:spPr>
          <a:xfrm>
            <a:off x="2877148" y="3265282"/>
            <a:ext cx="1328739" cy="155877"/>
          </a:xfrm>
          <a:prstGeom prst="rect">
            <a:avLst/>
          </a:prstGeom>
          <a:noFill/>
          <a:ln/>
        </p:spPr>
        <p:txBody>
          <a:bodyPr wrap="square" lIns="0" tIns="0" rIns="0" bIns="0" rtlCol="0" anchor="ctr">
            <a:spAutoFit/>
          </a:bodyPr>
          <a:lstStyle/>
          <a:p>
            <a:r>
              <a:rPr lang="en-US" sz="1013" dirty="0">
                <a:solidFill>
                  <a:srgbClr val="495057"/>
                </a:solidFill>
                <a:latin typeface="Arial" pitchFamily="34" charset="0"/>
                <a:ea typeface="Arial" pitchFamily="34" charset="-122"/>
                <a:cs typeface="Arial" pitchFamily="34" charset="-120"/>
              </a:rPr>
              <a:t>Hlt (Durdurma)</a:t>
            </a:r>
            <a:endParaRPr lang="en-US" sz="1013" dirty="0"/>
          </a:p>
        </p:txBody>
      </p:sp>
      <p:pic>
        <p:nvPicPr>
          <p:cNvPr id="26" name="Image 1" descr="preencoded.png"/>
          <p:cNvPicPr>
            <a:picLocks noChangeAspect="1"/>
          </p:cNvPicPr>
          <p:nvPr/>
        </p:nvPicPr>
        <p:blipFill>
          <a:blip r:embed="rId4"/>
          <a:stretch>
            <a:fillRect/>
          </a:stretch>
        </p:blipFill>
        <p:spPr>
          <a:xfrm>
            <a:off x="1821656" y="3606819"/>
            <a:ext cx="3214688" cy="214312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6858000" cy="5143500"/>
          </a:xfrm>
          <a:prstGeom prst="rect">
            <a:avLst/>
          </a:prstGeom>
        </p:spPr>
      </p:pic>
      <p:sp>
        <p:nvSpPr>
          <p:cNvPr id="3" name="Text 0"/>
          <p:cNvSpPr/>
          <p:nvPr/>
        </p:nvSpPr>
        <p:spPr>
          <a:xfrm>
            <a:off x="214315" y="885020"/>
            <a:ext cx="6482955" cy="233782"/>
          </a:xfrm>
          <a:prstGeom prst="rect">
            <a:avLst/>
          </a:prstGeom>
          <a:noFill/>
          <a:ln/>
        </p:spPr>
        <p:txBody>
          <a:bodyPr wrap="square" lIns="0" tIns="0" rIns="0" bIns="0" rtlCol="0" anchor="ctr">
            <a:spAutoFit/>
          </a:bodyPr>
          <a:lstStyle/>
          <a:p>
            <a:pPr algn="ctr"/>
            <a:r>
              <a:rPr lang="en-US" sz="1519" b="1" dirty="0">
                <a:solidFill>
                  <a:srgbClr val="0056B3"/>
                </a:solidFill>
                <a:latin typeface="Arial" pitchFamily="34" charset="0"/>
                <a:ea typeface="Arial" pitchFamily="34" charset="-122"/>
                <a:cs typeface="Arial" pitchFamily="34" charset="-120"/>
              </a:rPr>
              <a:t>Sonuç</a:t>
            </a:r>
            <a:endParaRPr lang="en-US" sz="1519" dirty="0"/>
          </a:p>
        </p:txBody>
      </p:sp>
      <p:sp>
        <p:nvSpPr>
          <p:cNvPr id="4" name="Shape 1"/>
          <p:cNvSpPr/>
          <p:nvPr/>
        </p:nvSpPr>
        <p:spPr>
          <a:xfrm>
            <a:off x="214321" y="1307306"/>
            <a:ext cx="6429375" cy="625776"/>
          </a:xfrm>
          <a:prstGeom prst="rect">
            <a:avLst/>
          </a:prstGeom>
          <a:solidFill>
            <a:srgbClr val="007BFF">
              <a:alpha val="10000"/>
            </a:srgbClr>
          </a:solidFill>
          <a:ln/>
        </p:spPr>
        <p:txBody>
          <a:bodyPr/>
          <a:lstStyle/>
          <a:p>
            <a:endParaRPr lang="tr-TR" sz="1351"/>
          </a:p>
        </p:txBody>
      </p:sp>
      <p:sp>
        <p:nvSpPr>
          <p:cNvPr id="5" name="Shape 2"/>
          <p:cNvSpPr/>
          <p:nvPr/>
        </p:nvSpPr>
        <p:spPr>
          <a:xfrm>
            <a:off x="214321" y="1307306"/>
            <a:ext cx="21431" cy="625776"/>
          </a:xfrm>
          <a:prstGeom prst="rect">
            <a:avLst/>
          </a:prstGeom>
          <a:solidFill>
            <a:srgbClr val="007BFF"/>
          </a:solidFill>
          <a:ln/>
        </p:spPr>
        <p:txBody>
          <a:bodyPr/>
          <a:lstStyle/>
          <a:p>
            <a:endParaRPr lang="tr-TR" sz="1351"/>
          </a:p>
        </p:txBody>
      </p:sp>
      <p:sp>
        <p:nvSpPr>
          <p:cNvPr id="6" name="Text 3"/>
          <p:cNvSpPr/>
          <p:nvPr/>
        </p:nvSpPr>
        <p:spPr>
          <a:xfrm>
            <a:off x="321476" y="1464318"/>
            <a:ext cx="6268641" cy="311752"/>
          </a:xfrm>
          <a:prstGeom prst="rect">
            <a:avLst/>
          </a:prstGeom>
          <a:noFill/>
          <a:ln/>
        </p:spPr>
        <p:txBody>
          <a:bodyPr wrap="square" lIns="0" tIns="0" rIns="0" bIns="0" rtlCol="0" anchor="ctr">
            <a:spAutoFit/>
          </a:bodyPr>
          <a:lstStyle/>
          <a:p>
            <a:r>
              <a:rPr lang="en-US" sz="1013" dirty="0">
                <a:solidFill>
                  <a:srgbClr val="495057"/>
                </a:solidFill>
                <a:latin typeface="Arial" pitchFamily="34" charset="0"/>
                <a:ea typeface="Arial" pitchFamily="34" charset="-122"/>
                <a:cs typeface="Arial" pitchFamily="34" charset="-120"/>
              </a:rPr>
              <a:t>Bu proje, Avion-CPU'nun tasarımı ve doğrulaması yapılarak, işlemcinin farklı modülleri arasındaki etkileşimler detaylı bir şekilde incelenmiştir.</a:t>
            </a:r>
            <a:endParaRPr lang="en-US" sz="1013" dirty="0"/>
          </a:p>
        </p:txBody>
      </p:sp>
      <p:sp>
        <p:nvSpPr>
          <p:cNvPr id="7" name="Text 4"/>
          <p:cNvSpPr/>
          <p:nvPr/>
        </p:nvSpPr>
        <p:spPr>
          <a:xfrm>
            <a:off x="214315" y="2065174"/>
            <a:ext cx="6482955" cy="155877"/>
          </a:xfrm>
          <a:prstGeom prst="rect">
            <a:avLst/>
          </a:prstGeom>
          <a:noFill/>
          <a:ln/>
        </p:spPr>
        <p:txBody>
          <a:bodyPr wrap="square" lIns="0" tIns="0" rIns="0" bIns="0" rtlCol="0" anchor="ctr">
            <a:spAutoFit/>
          </a:bodyPr>
          <a:lstStyle/>
          <a:p>
            <a:r>
              <a:rPr lang="en-US" sz="1013" b="1" dirty="0">
                <a:solidFill>
                  <a:srgbClr val="007BFF"/>
                </a:solidFill>
                <a:latin typeface="Arial" pitchFamily="34" charset="0"/>
                <a:ea typeface="Arial" pitchFamily="34" charset="-122"/>
                <a:cs typeface="Arial" pitchFamily="34" charset="-120"/>
              </a:rPr>
              <a:t>Projede Öğrenilenler:</a:t>
            </a:r>
            <a:endParaRPr lang="en-US" sz="1013" dirty="0"/>
          </a:p>
        </p:txBody>
      </p:sp>
      <p:pic>
        <p:nvPicPr>
          <p:cNvPr id="8" name="Image 1" descr="preencoded.png"/>
          <p:cNvPicPr>
            <a:picLocks noChangeAspect="1"/>
          </p:cNvPicPr>
          <p:nvPr/>
        </p:nvPicPr>
        <p:blipFill>
          <a:blip r:embed="rId4"/>
          <a:stretch>
            <a:fillRect/>
          </a:stretch>
        </p:blipFill>
        <p:spPr>
          <a:xfrm>
            <a:off x="214321" y="2370268"/>
            <a:ext cx="160735" cy="128588"/>
          </a:xfrm>
          <a:prstGeom prst="rect">
            <a:avLst/>
          </a:prstGeom>
        </p:spPr>
      </p:pic>
      <p:sp>
        <p:nvSpPr>
          <p:cNvPr id="9" name="Text 5"/>
          <p:cNvSpPr/>
          <p:nvPr/>
        </p:nvSpPr>
        <p:spPr>
          <a:xfrm>
            <a:off x="455418" y="2356632"/>
            <a:ext cx="2469555" cy="155877"/>
          </a:xfrm>
          <a:prstGeom prst="rect">
            <a:avLst/>
          </a:prstGeom>
          <a:noFill/>
          <a:ln/>
        </p:spPr>
        <p:txBody>
          <a:bodyPr wrap="square" lIns="0" tIns="0" rIns="0" bIns="0" rtlCol="0" anchor="ctr">
            <a:spAutoFit/>
          </a:bodyPr>
          <a:lstStyle/>
          <a:p>
            <a:r>
              <a:rPr lang="en-US" sz="1013" dirty="0">
                <a:solidFill>
                  <a:srgbClr val="495057"/>
                </a:solidFill>
                <a:latin typeface="Arial" pitchFamily="34" charset="0"/>
                <a:ea typeface="Arial" pitchFamily="34" charset="-122"/>
                <a:cs typeface="Arial" pitchFamily="34" charset="-120"/>
              </a:rPr>
              <a:t>Verilog dilinin donanım tasarımındaki gücü</a:t>
            </a:r>
            <a:endParaRPr lang="en-US" sz="1013" dirty="0"/>
          </a:p>
        </p:txBody>
      </p:sp>
      <p:pic>
        <p:nvPicPr>
          <p:cNvPr id="10" name="Image 2" descr="preencoded.png"/>
          <p:cNvPicPr>
            <a:picLocks noChangeAspect="1"/>
          </p:cNvPicPr>
          <p:nvPr/>
        </p:nvPicPr>
        <p:blipFill>
          <a:blip r:embed="rId5"/>
          <a:stretch>
            <a:fillRect/>
          </a:stretch>
        </p:blipFill>
        <p:spPr>
          <a:xfrm>
            <a:off x="214319" y="2656367"/>
            <a:ext cx="144661" cy="128588"/>
          </a:xfrm>
          <a:prstGeom prst="rect">
            <a:avLst/>
          </a:prstGeom>
        </p:spPr>
      </p:pic>
      <p:sp>
        <p:nvSpPr>
          <p:cNvPr id="11" name="Text 6"/>
          <p:cNvSpPr/>
          <p:nvPr/>
        </p:nvSpPr>
        <p:spPr>
          <a:xfrm>
            <a:off x="439348" y="2642731"/>
            <a:ext cx="2469115" cy="155877"/>
          </a:xfrm>
          <a:prstGeom prst="rect">
            <a:avLst/>
          </a:prstGeom>
          <a:noFill/>
          <a:ln/>
        </p:spPr>
        <p:txBody>
          <a:bodyPr wrap="square" lIns="0" tIns="0" rIns="0" bIns="0" rtlCol="0" anchor="ctr">
            <a:spAutoFit/>
          </a:bodyPr>
          <a:lstStyle/>
          <a:p>
            <a:r>
              <a:rPr lang="en-US" sz="1013" dirty="0">
                <a:solidFill>
                  <a:srgbClr val="495057"/>
                </a:solidFill>
                <a:latin typeface="Arial" pitchFamily="34" charset="0"/>
                <a:ea typeface="Arial" pitchFamily="34" charset="-122"/>
                <a:cs typeface="Arial" pitchFamily="34" charset="-120"/>
              </a:rPr>
              <a:t>Durum diyagramlarının önemi ve kullanımı</a:t>
            </a:r>
            <a:endParaRPr lang="en-US" sz="1013" dirty="0"/>
          </a:p>
        </p:txBody>
      </p:sp>
      <p:pic>
        <p:nvPicPr>
          <p:cNvPr id="12" name="Image 3" descr="preencoded.png"/>
          <p:cNvPicPr>
            <a:picLocks noChangeAspect="1"/>
          </p:cNvPicPr>
          <p:nvPr/>
        </p:nvPicPr>
        <p:blipFill>
          <a:blip r:embed="rId6"/>
          <a:stretch>
            <a:fillRect/>
          </a:stretch>
        </p:blipFill>
        <p:spPr>
          <a:xfrm>
            <a:off x="214313" y="2942465"/>
            <a:ext cx="128588" cy="128588"/>
          </a:xfrm>
          <a:prstGeom prst="rect">
            <a:avLst/>
          </a:prstGeom>
        </p:spPr>
      </p:pic>
      <p:sp>
        <p:nvSpPr>
          <p:cNvPr id="13" name="Text 7"/>
          <p:cNvSpPr/>
          <p:nvPr/>
        </p:nvSpPr>
        <p:spPr>
          <a:xfrm>
            <a:off x="423274" y="2928829"/>
            <a:ext cx="3405581" cy="155877"/>
          </a:xfrm>
          <a:prstGeom prst="rect">
            <a:avLst/>
          </a:prstGeom>
          <a:noFill/>
          <a:ln/>
        </p:spPr>
        <p:txBody>
          <a:bodyPr wrap="square" lIns="0" tIns="0" rIns="0" bIns="0" rtlCol="0" anchor="ctr">
            <a:spAutoFit/>
          </a:bodyPr>
          <a:lstStyle/>
          <a:p>
            <a:r>
              <a:rPr lang="en-US" sz="1013" dirty="0">
                <a:solidFill>
                  <a:srgbClr val="495057"/>
                </a:solidFill>
                <a:latin typeface="Arial" pitchFamily="34" charset="0"/>
                <a:ea typeface="Arial" pitchFamily="34" charset="-122"/>
                <a:cs typeface="Arial" pitchFamily="34" charset="-120"/>
              </a:rPr>
              <a:t>Simülasyon araçlarının tasarım doğrulamasındaki faydaları</a:t>
            </a:r>
            <a:endParaRPr lang="en-US" sz="1013" dirty="0"/>
          </a:p>
        </p:txBody>
      </p:sp>
      <p:pic>
        <p:nvPicPr>
          <p:cNvPr id="14" name="Image 4" descr="preencoded.png"/>
          <p:cNvPicPr>
            <a:picLocks noChangeAspect="1"/>
          </p:cNvPicPr>
          <p:nvPr/>
        </p:nvPicPr>
        <p:blipFill>
          <a:blip r:embed="rId7"/>
          <a:stretch>
            <a:fillRect/>
          </a:stretch>
        </p:blipFill>
        <p:spPr>
          <a:xfrm>
            <a:off x="214313" y="3228564"/>
            <a:ext cx="128588" cy="128588"/>
          </a:xfrm>
          <a:prstGeom prst="rect">
            <a:avLst/>
          </a:prstGeom>
        </p:spPr>
      </p:pic>
      <p:sp>
        <p:nvSpPr>
          <p:cNvPr id="15" name="Text 8"/>
          <p:cNvSpPr/>
          <p:nvPr/>
        </p:nvSpPr>
        <p:spPr>
          <a:xfrm>
            <a:off x="423276" y="3214928"/>
            <a:ext cx="2833655" cy="155877"/>
          </a:xfrm>
          <a:prstGeom prst="rect">
            <a:avLst/>
          </a:prstGeom>
          <a:noFill/>
          <a:ln/>
        </p:spPr>
        <p:txBody>
          <a:bodyPr wrap="square" lIns="0" tIns="0" rIns="0" bIns="0" rtlCol="0" anchor="ctr">
            <a:spAutoFit/>
          </a:bodyPr>
          <a:lstStyle/>
          <a:p>
            <a:r>
              <a:rPr lang="en-US" sz="1013" dirty="0">
                <a:solidFill>
                  <a:srgbClr val="495057"/>
                </a:solidFill>
                <a:latin typeface="Arial" pitchFamily="34" charset="0"/>
                <a:ea typeface="Arial" pitchFamily="34" charset="-122"/>
                <a:cs typeface="Arial" pitchFamily="34" charset="-120"/>
              </a:rPr>
              <a:t>Test senaryoları ile tasarım doğrulama aşamaları</a:t>
            </a:r>
            <a:endParaRPr lang="en-US" sz="1013" dirty="0"/>
          </a:p>
        </p:txBody>
      </p:sp>
      <p:sp>
        <p:nvSpPr>
          <p:cNvPr id="16" name="Text 9"/>
          <p:cNvSpPr/>
          <p:nvPr/>
        </p:nvSpPr>
        <p:spPr>
          <a:xfrm>
            <a:off x="214315" y="3531304"/>
            <a:ext cx="6482955" cy="311752"/>
          </a:xfrm>
          <a:prstGeom prst="rect">
            <a:avLst/>
          </a:prstGeom>
          <a:noFill/>
          <a:ln/>
        </p:spPr>
        <p:txBody>
          <a:bodyPr wrap="square" lIns="0" tIns="0" rIns="0" bIns="0" rtlCol="0" anchor="ctr">
            <a:spAutoFit/>
          </a:bodyPr>
          <a:lstStyle/>
          <a:p>
            <a:r>
              <a:rPr lang="en-US" sz="1013" dirty="0">
                <a:solidFill>
                  <a:srgbClr val="495057"/>
                </a:solidFill>
                <a:latin typeface="Arial" pitchFamily="34" charset="0"/>
                <a:ea typeface="Arial" pitchFamily="34" charset="-122"/>
                <a:cs typeface="Arial" pitchFamily="34" charset="-120"/>
              </a:rPr>
              <a:t>Bu proje, bilgisayar mimarisi ve donanım tasarımı alanında daha karmaşık projelere adım atmak için sağlam bir temel oluşturmuştur.</a:t>
            </a:r>
            <a:endParaRPr lang="en-US" sz="1013" dirty="0"/>
          </a:p>
        </p:txBody>
      </p:sp>
      <p:sp>
        <p:nvSpPr>
          <p:cNvPr id="17" name="Text 10"/>
          <p:cNvSpPr/>
          <p:nvPr/>
        </p:nvSpPr>
        <p:spPr>
          <a:xfrm>
            <a:off x="214315" y="4140451"/>
            <a:ext cx="6482955" cy="207877"/>
          </a:xfrm>
          <a:prstGeom prst="rect">
            <a:avLst/>
          </a:prstGeom>
          <a:noFill/>
          <a:ln/>
        </p:spPr>
        <p:txBody>
          <a:bodyPr wrap="square" lIns="0" tIns="0" rIns="0" bIns="0" rtlCol="0" anchor="ctr">
            <a:spAutoFit/>
          </a:bodyPr>
          <a:lstStyle/>
          <a:p>
            <a:pPr algn="ctr"/>
            <a:r>
              <a:rPr lang="en-US" sz="1351" dirty="0">
                <a:solidFill>
                  <a:srgbClr val="0056B3"/>
                </a:solidFill>
                <a:latin typeface="Arial" pitchFamily="34" charset="0"/>
                <a:ea typeface="Arial" pitchFamily="34" charset="-122"/>
                <a:cs typeface="Arial" pitchFamily="34" charset="-120"/>
              </a:rPr>
              <a:t>Teşekkürler!</a:t>
            </a:r>
            <a:endParaRPr lang="en-US" sz="1351" dirty="0"/>
          </a:p>
        </p:txBody>
      </p:sp>
      <p:sp>
        <p:nvSpPr>
          <p:cNvPr id="18" name="Text 11"/>
          <p:cNvSpPr/>
          <p:nvPr/>
        </p:nvSpPr>
        <p:spPr>
          <a:xfrm>
            <a:off x="235752" y="4563441"/>
            <a:ext cx="6482954" cy="129907"/>
          </a:xfrm>
          <a:prstGeom prst="rect">
            <a:avLst/>
          </a:prstGeom>
          <a:noFill/>
          <a:ln/>
        </p:spPr>
        <p:txBody>
          <a:bodyPr wrap="square" lIns="0" tIns="0" rIns="0" bIns="0" rtlCol="0" anchor="ctr">
            <a:spAutoFit/>
          </a:bodyPr>
          <a:lstStyle/>
          <a:p>
            <a:pPr algn="ctr"/>
            <a:r>
              <a:rPr lang="en-US" sz="844" dirty="0">
                <a:solidFill>
                  <a:srgbClr val="495057"/>
                </a:solidFill>
                <a:latin typeface="Arial" pitchFamily="34" charset="0"/>
                <a:ea typeface="Arial" pitchFamily="34" charset="-122"/>
                <a:cs typeface="Arial" pitchFamily="34" charset="-120"/>
              </a:rPr>
              <a:t>Anıl İzgü | anilizgu@marun.edu.tr</a:t>
            </a:r>
            <a:endParaRPr lang="en-US" sz="844" dirty="0"/>
          </a:p>
        </p:txBody>
      </p:sp>
    </p:spTree>
  </p:cSld>
  <p:clrMapOvr>
    <a:masterClrMapping/>
  </p:clrMapOvr>
</p:sld>
</file>

<file path=ppt/theme/theme1.xml><?xml version="1.0" encoding="utf-8"?>
<a:theme xmlns:a="http://schemas.openxmlformats.org/drawingml/2006/main" name="Office 2013 - 2022 Theme">
  <a:themeElements>
    <a:clrScheme name="Office 2013 - 2022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2013 - 2022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13 - 2022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1">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B2BB8333-4766-4377-B0EE-671CA044225F}">
  <we:reference id="wa200005566" version="3.0.0.3" store="en-US" storeType="OMEX"/>
  <we:alternateReferences>
    <we:reference id="wa200005566" version="3.0.0.3" store="wa200005566"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Office 2013 - 2022 Theme</Template>
  <TotalTime>159</TotalTime>
  <Words>1327</Words>
  <Application>Microsoft Office PowerPoint</Application>
  <PresentationFormat>Custom</PresentationFormat>
  <Paragraphs>126</Paragraphs>
  <Slides>9</Slides>
  <Notes>9</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vt:i4>
      </vt:variant>
    </vt:vector>
  </HeadingPairs>
  <TitlesOfParts>
    <vt:vector size="13" baseType="lpstr">
      <vt:lpstr>Arial</vt:lpstr>
      <vt:lpstr>Calibri</vt:lpstr>
      <vt:lpstr>Calibri Light</vt:lpstr>
      <vt:lpstr>Office 2013 - 2022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anil izgu</cp:lastModifiedBy>
  <cp:revision>5</cp:revision>
  <dcterms:created xsi:type="dcterms:W3CDTF">2025-06-22T17:01:34Z</dcterms:created>
  <dcterms:modified xsi:type="dcterms:W3CDTF">2025-06-22T19:41:29Z</dcterms:modified>
</cp:coreProperties>
</file>